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60" r:id="rId4"/>
    <p:sldId id="261" r:id="rId5"/>
    <p:sldId id="265" r:id="rId6"/>
    <p:sldId id="263" r:id="rId7"/>
    <p:sldId id="262" r:id="rId8"/>
    <p:sldId id="258" r:id="rId9"/>
    <p:sldId id="266" r:id="rId10"/>
    <p:sldId id="267" r:id="rId11"/>
    <p:sldId id="268" r:id="rId12"/>
    <p:sldId id="269" r:id="rId13"/>
    <p:sldId id="270" r:id="rId14"/>
    <p:sldId id="271" r:id="rId15"/>
    <p:sldId id="272" r:id="rId16"/>
    <p:sldId id="273"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57"/>
    <p:restoredTop sz="67440"/>
  </p:normalViewPr>
  <p:slideViewPr>
    <p:cSldViewPr snapToGrid="0">
      <p:cViewPr varScale="1">
        <p:scale>
          <a:sx n="135" d="100"/>
          <a:sy n="135" d="100"/>
        </p:scale>
        <p:origin x="200" y="3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637684-9ECC-D645-B69B-52271AE6BE0D}" type="datetimeFigureOut">
              <a:rPr lang="en-US" smtClean="0"/>
              <a:t>1/11/23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184656-25ED-5C41-B82E-D2575934E8DD}" type="slidenum">
              <a:rPr lang="en-US" smtClean="0"/>
              <a:t>‹#›</a:t>
            </a:fld>
            <a:endParaRPr lang="en-US"/>
          </a:p>
        </p:txBody>
      </p:sp>
    </p:spTree>
    <p:extLst>
      <p:ext uri="{BB962C8B-B14F-4D97-AF65-F5344CB8AC3E}">
        <p14:creationId xmlns:p14="http://schemas.microsoft.com/office/powerpoint/2010/main" val="1824756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XUTs (Xrn1 unstable transcripts): 33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MT"/>
              </a:rPr>
              <a:t>van Dijk, E. L. et al. XUTs are a class of Xrn1-sensitive antisense regulatory non-coding RNA in yeast. Nature 475, 114–117 (2011)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Arial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CUTs (Cryptic Unstable Transcripts, Rrp6 and/or Trf4): 20, 34, 35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ArialMT"/>
              </a:rPr>
              <a:t>Wyers</a:t>
            </a:r>
            <a:r>
              <a:rPr lang="en-US" sz="1800" dirty="0">
                <a:effectLst/>
                <a:latin typeface="ArialMT"/>
              </a:rPr>
              <a:t>, F. et al. Cryptic pol II transcripts are degraded by a nuclear quality control pathway involving a new poly(A) polymerase. Cell 121, 725–737 (2005)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MT"/>
              </a:rPr>
              <a:t>Davis, C. A. &amp; Ares, M. Accumulation of unstable promoter-associated transcripts upon loss of the nuclear exosome subunit Rrp6p in </a:t>
            </a:r>
            <a:r>
              <a:rPr lang="en-US" sz="1800" dirty="0" err="1">
                <a:effectLst/>
                <a:latin typeface="ArialMT"/>
              </a:rPr>
              <a:t>Saccharomycescerevisiae</a:t>
            </a:r>
            <a:r>
              <a:rPr lang="en-US" sz="1800" dirty="0">
                <a:effectLst/>
                <a:latin typeface="ArialMT"/>
              </a:rPr>
              <a:t>. Proc. Natl. Acad. Sci. 103, 3262–3267 (2006)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effectLst/>
                <a:latin typeface="ArialMT"/>
              </a:rPr>
              <a:t>Lykke</a:t>
            </a:r>
            <a:r>
              <a:rPr lang="en-US" sz="1800" dirty="0">
                <a:effectLst/>
                <a:latin typeface="ArialMT"/>
              </a:rPr>
              <a:t>-Andersen, S. &amp; Jensen, T. H. CUT it out: silencing of noise in the transcriptome. Nat. Struct. Mol. Biol. 13, 860–861 (2006)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Arial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NUTs (Nrd1 Unterminated Transcripts): 36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MT"/>
              </a:rPr>
              <a:t>Schulz, D. et al. Transcriptome Surveillance by Selective Termination of Noncoding RNA Synthesis. Cell 155, 1075–1087 (2013)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Arial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SUTs (Stable Unannotated Transcripts): 37</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MT"/>
              </a:rPr>
              <a:t>Xu, Z. et al. Bidirectional promoters generate pervasive transcription in yeast. Nature 457, 1033–1037 (2009)</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Arial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sng" dirty="0">
                <a:effectLst/>
                <a:latin typeface="ArialMT"/>
              </a:rPr>
              <a:t>SRATs (Set2 repressed antisense transcripts): 38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Venkatesh, S., Li, H., Gogol, M. M. &amp; Workman, J. L. Selective suppression of antisense transcription by Set2-mediated H3K36 methylation. Nat. </a:t>
            </a:r>
            <a:r>
              <a:rPr lang="en-US" dirty="0" err="1"/>
              <a:t>Commun</a:t>
            </a:r>
            <a:r>
              <a:rPr lang="en-US" dirty="0"/>
              <a:t>. 7, 13610 (2016)</a:t>
            </a:r>
          </a:p>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2</a:t>
            </a:fld>
            <a:endParaRPr lang="en-US"/>
          </a:p>
        </p:txBody>
      </p:sp>
    </p:spTree>
    <p:extLst>
      <p:ext uri="{BB962C8B-B14F-4D97-AF65-F5344CB8AC3E}">
        <p14:creationId xmlns:p14="http://schemas.microsoft.com/office/powerpoint/2010/main" val="5640405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Associated with bullet #2, sub-bullet #1</a:t>
            </a:r>
          </a:p>
          <a:p>
            <a:pPr marL="171450" indent="-171450">
              <a:buFont typeface="Arial" panose="020B0604020202020204" pitchFamily="34" charset="0"/>
              <a:buChar char="•"/>
            </a:pPr>
            <a:r>
              <a:rPr lang="en-US" dirty="0"/>
              <a:t>Are there changes in levels of transcription? </a:t>
            </a:r>
          </a:p>
          <a:p>
            <a:pPr marL="171450" indent="-171450">
              <a:buFont typeface="Arial" panose="020B0604020202020204" pitchFamily="34" charset="0"/>
              <a:buChar char="•"/>
            </a:pPr>
            <a:r>
              <a:rPr lang="en-US" dirty="0"/>
              <a:t>Are there positional changes such as changes in start or stop sites? </a:t>
            </a:r>
          </a:p>
          <a:p>
            <a:pPr marL="171450" indent="-171450">
              <a:buFont typeface="Arial" panose="020B0604020202020204" pitchFamily="34" charset="0"/>
              <a:buChar char="•"/>
            </a:pPr>
            <a:r>
              <a:rPr lang="en-US" dirty="0"/>
              <a:t>And, generally, “analysis [to estimate likely functions for given antisense transcript]—for example, are longer [antisense] transcripts [“more”] functional? [Antisense transcripts in] [c]</a:t>
            </a:r>
            <a:r>
              <a:rPr lang="en-US" dirty="0" err="1"/>
              <a:t>ertain</a:t>
            </a:r>
            <a:r>
              <a:rPr lang="en-US" dirty="0"/>
              <a:t> orientations [with respect to] genes? Does the relationship with the promotor matter? (This is very downstream. Your call how much detail you want to talk about it.)</a:t>
            </a:r>
          </a:p>
        </p:txBody>
      </p:sp>
      <p:sp>
        <p:nvSpPr>
          <p:cNvPr id="4" name="Slide Number Placeholder 3"/>
          <p:cNvSpPr>
            <a:spLocks noGrp="1"/>
          </p:cNvSpPr>
          <p:nvPr>
            <p:ph type="sldNum" sz="quarter" idx="5"/>
          </p:nvPr>
        </p:nvSpPr>
        <p:spPr/>
        <p:txBody>
          <a:bodyPr/>
          <a:lstStyle/>
          <a:p>
            <a:fld id="{BB184656-25ED-5C41-B82E-D2575934E8DD}" type="slidenum">
              <a:rPr lang="en-US" smtClean="0"/>
              <a:t>3</a:t>
            </a:fld>
            <a:endParaRPr lang="en-US"/>
          </a:p>
        </p:txBody>
      </p:sp>
    </p:spTree>
    <p:extLst>
      <p:ext uri="{BB962C8B-B14F-4D97-AF65-F5344CB8AC3E}">
        <p14:creationId xmlns:p14="http://schemas.microsoft.com/office/powerpoint/2010/main" val="2733532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sng" dirty="0">
                <a:effectLst/>
                <a:latin typeface="CaeciliaLTStd"/>
              </a:rPr>
              <a:t>Raghavan et al.: Section “De novo transcriptome assembly”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Assembly algorithms are mostly based on using </a:t>
            </a:r>
            <a:r>
              <a:rPr lang="en-US" sz="1200" dirty="0">
                <a:effectLst/>
                <a:latin typeface="Courier" panose="02070309020205020404" pitchFamily="49" charset="0"/>
              </a:rPr>
              <a:t>k-</a:t>
            </a:r>
            <a:r>
              <a:rPr lang="en-US" sz="1200" dirty="0" err="1">
                <a:effectLst/>
                <a:latin typeface="Courier" panose="02070309020205020404" pitchFamily="49" charset="0"/>
              </a:rPr>
              <a:t>mers</a:t>
            </a:r>
            <a:r>
              <a:rPr lang="en-US" sz="1200" dirty="0">
                <a:effectLst/>
                <a:latin typeface="Courier" panose="02070309020205020404" pitchFamily="49" charset="0"/>
              </a:rPr>
              <a:t> </a:t>
            </a:r>
            <a:r>
              <a:rPr lang="en-US" sz="1200" b="0" dirty="0">
                <a:effectLst/>
                <a:latin typeface="CaeciliaLTStd"/>
              </a:rPr>
              <a:t>as assembly units instead of whole reads.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A </a:t>
            </a:r>
            <a:r>
              <a:rPr lang="en-US" sz="1200" b="0" i="1" dirty="0">
                <a:effectLst/>
                <a:latin typeface="CaeciliaLTStd"/>
              </a:rPr>
              <a:t>k-</a:t>
            </a:r>
            <a:r>
              <a:rPr lang="en-US" sz="1200" b="0" i="1" dirty="0" err="1">
                <a:effectLst/>
                <a:latin typeface="CaeciliaLTStd"/>
              </a:rPr>
              <a:t>mer</a:t>
            </a:r>
            <a:r>
              <a:rPr lang="en-US" sz="1200" b="0" i="1" dirty="0">
                <a:effectLst/>
                <a:latin typeface="CaeciliaLTStd"/>
              </a:rPr>
              <a:t> </a:t>
            </a:r>
            <a:r>
              <a:rPr lang="en-US" sz="1200" b="0" dirty="0">
                <a:effectLst/>
                <a:latin typeface="CaeciliaLTStd"/>
              </a:rPr>
              <a:t>is a sub-string of length </a:t>
            </a:r>
            <a:r>
              <a:rPr lang="en-US" sz="1200" i="1" dirty="0">
                <a:effectLst/>
                <a:latin typeface="Courier" panose="02070309020205020404" pitchFamily="49" charset="0"/>
              </a:rPr>
              <a:t>k</a:t>
            </a:r>
            <a:r>
              <a:rPr lang="en-US" sz="1200" dirty="0">
                <a:effectLst/>
                <a:latin typeface="Courier" panose="02070309020205020404" pitchFamily="49" charset="0"/>
              </a:rPr>
              <a:t> </a:t>
            </a:r>
            <a:r>
              <a:rPr lang="en-US" sz="1200" b="0" dirty="0">
                <a:effectLst/>
                <a:latin typeface="CaeciliaLTStd"/>
              </a:rPr>
              <a:t>derived from a particular read [</a:t>
            </a:r>
            <a:r>
              <a:rPr lang="en-US" sz="1200" b="0" dirty="0">
                <a:solidFill>
                  <a:srgbClr val="0000FF"/>
                </a:solidFill>
                <a:effectLst/>
                <a:latin typeface="CaeciliaLTStd"/>
              </a:rPr>
              <a:t>46</a:t>
            </a: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The first step in the assembly process is to construct a dictionary of all possible </a:t>
            </a:r>
            <a:r>
              <a:rPr lang="en-US" sz="1200" dirty="0">
                <a:effectLst/>
                <a:latin typeface="Courier" panose="02070309020205020404" pitchFamily="49" charset="0"/>
              </a:rPr>
              <a:t>k-</a:t>
            </a:r>
            <a:r>
              <a:rPr lang="en-US" sz="1200" dirty="0" err="1">
                <a:effectLst/>
                <a:latin typeface="Courier" panose="02070309020205020404" pitchFamily="49" charset="0"/>
              </a:rPr>
              <a:t>mers</a:t>
            </a:r>
            <a:r>
              <a:rPr lang="en-US" sz="1200" dirty="0">
                <a:effectLst/>
                <a:latin typeface="Courier" panose="02070309020205020404" pitchFamily="49" charset="0"/>
              </a:rPr>
              <a:t> </a:t>
            </a:r>
            <a:r>
              <a:rPr lang="en-US" sz="1200" b="0" dirty="0">
                <a:effectLst/>
                <a:latin typeface="CaeciliaLTStd"/>
              </a:rPr>
              <a:t>(for a given </a:t>
            </a:r>
            <a:r>
              <a:rPr lang="en-US" sz="1200" dirty="0">
                <a:effectLst/>
                <a:latin typeface="Courier" panose="02070309020205020404" pitchFamily="49" charset="0"/>
              </a:rPr>
              <a:t>k</a:t>
            </a:r>
            <a:r>
              <a:rPr lang="en-US" sz="1200" b="0" dirty="0">
                <a:effectLst/>
                <a:latin typeface="CaeciliaLTStd"/>
              </a:rPr>
              <a:t>) and the reads these </a:t>
            </a:r>
            <a:r>
              <a:rPr lang="en-US" sz="1200" dirty="0">
                <a:effectLst/>
                <a:latin typeface="Courier" panose="02070309020205020404" pitchFamily="49" charset="0"/>
              </a:rPr>
              <a:t>k-</a:t>
            </a:r>
            <a:r>
              <a:rPr lang="en-US" sz="1200" dirty="0" err="1">
                <a:effectLst/>
                <a:latin typeface="Courier" panose="02070309020205020404" pitchFamily="49" charset="0"/>
              </a:rPr>
              <a:t>mers</a:t>
            </a:r>
            <a:r>
              <a:rPr lang="en-US" sz="1200" dirty="0">
                <a:effectLst/>
                <a:latin typeface="Courier" panose="02070309020205020404" pitchFamily="49" charset="0"/>
              </a:rPr>
              <a:t> </a:t>
            </a:r>
            <a:r>
              <a:rPr lang="en-US" sz="1200" b="0" dirty="0">
                <a:effectLst/>
                <a:latin typeface="CaeciliaLTStd"/>
              </a:rPr>
              <a:t>originate from.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Most modern assemblers are graph-based in that they represent the </a:t>
            </a:r>
            <a:r>
              <a:rPr lang="en-US" sz="1200" b="0" i="1" dirty="0">
                <a:effectLst/>
                <a:latin typeface="CaeciliaLTStd"/>
              </a:rPr>
              <a:t>k-</a:t>
            </a:r>
            <a:r>
              <a:rPr lang="en-US" sz="1200" b="0" i="1" dirty="0" err="1">
                <a:effectLst/>
                <a:latin typeface="CaeciliaLTStd"/>
              </a:rPr>
              <a:t>mers</a:t>
            </a:r>
            <a:r>
              <a:rPr lang="en-US" sz="1200" b="0" i="1" dirty="0">
                <a:effectLst/>
                <a:latin typeface="CaeciliaLTStd"/>
              </a:rPr>
              <a:t> </a:t>
            </a:r>
            <a:r>
              <a:rPr lang="en-US" sz="1200" b="0" dirty="0">
                <a:effectLst/>
                <a:latin typeface="CaeciliaLTStd"/>
              </a:rPr>
              <a:t>as nodes in a so-called De Bruijn graph (Figure </a:t>
            </a:r>
            <a:r>
              <a:rPr lang="en-US" sz="1200" b="0" dirty="0">
                <a:solidFill>
                  <a:srgbClr val="0000FF"/>
                </a:solidFill>
                <a:effectLst/>
                <a:latin typeface="CaeciliaLTStd"/>
              </a:rPr>
              <a:t>3</a:t>
            </a: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Subsequently a contig is a path through the graph, where each distinct </a:t>
            </a:r>
            <a:r>
              <a:rPr lang="en-US" sz="1200" dirty="0">
                <a:effectLst/>
                <a:latin typeface="Courier" panose="02070309020205020404" pitchFamily="49" charset="0"/>
              </a:rPr>
              <a:t>k-</a:t>
            </a:r>
            <a:r>
              <a:rPr lang="en-US" sz="1200" dirty="0" err="1">
                <a:effectLst/>
                <a:latin typeface="Courier" panose="02070309020205020404" pitchFamily="49" charset="0"/>
              </a:rPr>
              <a:t>mer</a:t>
            </a:r>
            <a:r>
              <a:rPr lang="en-US" sz="1200" dirty="0">
                <a:effectLst/>
                <a:latin typeface="Courier" panose="02070309020205020404" pitchFamily="49" charset="0"/>
              </a:rPr>
              <a:t> </a:t>
            </a:r>
            <a:r>
              <a:rPr lang="en-US" sz="1200" b="0" dirty="0">
                <a:effectLst/>
                <a:latin typeface="CaeciliaLTStd"/>
              </a:rPr>
              <a:t>represents a vertex in the graph.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Edges are formed between two </a:t>
            </a:r>
            <a:r>
              <a:rPr lang="en-US" sz="1200" dirty="0">
                <a:effectLst/>
                <a:latin typeface="Courier" panose="02070309020205020404" pitchFamily="49" charset="0"/>
              </a:rPr>
              <a:t>k-</a:t>
            </a:r>
            <a:r>
              <a:rPr lang="en-US" sz="1200" dirty="0" err="1">
                <a:effectLst/>
                <a:latin typeface="Courier" panose="02070309020205020404" pitchFamily="49" charset="0"/>
              </a:rPr>
              <a:t>mer</a:t>
            </a:r>
            <a:r>
              <a:rPr lang="en-US" sz="1200" dirty="0">
                <a:effectLst/>
                <a:latin typeface="Courier" panose="02070309020205020404" pitchFamily="49" charset="0"/>
              </a:rPr>
              <a:t> </a:t>
            </a:r>
            <a:r>
              <a:rPr lang="en-US" sz="1200" b="0" dirty="0">
                <a:effectLst/>
                <a:latin typeface="CaeciliaLTStd"/>
              </a:rPr>
              <a:t>vertices if they have an overlap of exactly k-1 nucleotides.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In this way paths through the graph correspond to possible sequences the </a:t>
            </a:r>
            <a:r>
              <a:rPr lang="en-US" sz="1200" dirty="0">
                <a:effectLst/>
                <a:latin typeface="Courier" panose="02070309020205020404" pitchFamily="49" charset="0"/>
              </a:rPr>
              <a:t>k-</a:t>
            </a:r>
            <a:r>
              <a:rPr lang="en-US" sz="1200" dirty="0" err="1">
                <a:effectLst/>
                <a:latin typeface="Courier" panose="02070309020205020404" pitchFamily="49" charset="0"/>
              </a:rPr>
              <a:t>mers</a:t>
            </a:r>
            <a:r>
              <a:rPr lang="en-US" sz="1200" dirty="0">
                <a:effectLst/>
                <a:latin typeface="Courier" panose="02070309020205020404" pitchFamily="49" charset="0"/>
              </a:rPr>
              <a:t> </a:t>
            </a:r>
            <a:r>
              <a:rPr lang="en-US" sz="1200" b="0" dirty="0">
                <a:effectLst/>
                <a:latin typeface="CaeciliaLTStd"/>
              </a:rPr>
              <a:t>originated from (Figure </a:t>
            </a:r>
            <a:r>
              <a:rPr lang="en-US" sz="1200" b="0" dirty="0">
                <a:solidFill>
                  <a:srgbClr val="0000FF"/>
                </a:solidFill>
                <a:effectLst/>
                <a:latin typeface="CaeciliaLTStd"/>
              </a:rPr>
              <a:t>3</a:t>
            </a: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Paths are extended until no further overlap-based extensions are possible [</a:t>
            </a:r>
            <a:r>
              <a:rPr lang="en-US" sz="1200" b="0" dirty="0">
                <a:solidFill>
                  <a:srgbClr val="0000FF"/>
                </a:solidFill>
                <a:effectLst/>
                <a:latin typeface="CaeciliaLTStd"/>
              </a:rPr>
              <a:t>46</a:t>
            </a: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Then each possible path through the graph is traversed and recovered as a separate contig corresponding to a single transcript.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Subsequently, post-processing steps may be implemented to filter and group contigs to yield a representative set of the assembled sequences.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effectLst/>
                <a:latin typeface="CaeciliaLTStd"/>
              </a:rPr>
              <a:t>De Bruijn graph-based assembly is sensitive to the choice of </a:t>
            </a:r>
            <a:r>
              <a:rPr lang="en-US" sz="1200" dirty="0">
                <a:effectLst/>
                <a:latin typeface="Courier" panose="02070309020205020404" pitchFamily="49" charset="0"/>
              </a:rPr>
              <a:t>k-</a:t>
            </a:r>
            <a:r>
              <a:rPr lang="en-US" sz="1200" dirty="0" err="1">
                <a:effectLst/>
                <a:latin typeface="Courier" panose="02070309020205020404" pitchFamily="49" charset="0"/>
              </a:rPr>
              <a:t>mer</a:t>
            </a:r>
            <a:r>
              <a:rPr lang="en-US" sz="1200" dirty="0">
                <a:effectLst/>
                <a:latin typeface="Courier" panose="02070309020205020404" pitchFamily="49" charset="0"/>
              </a:rPr>
              <a:t> </a:t>
            </a:r>
            <a:r>
              <a:rPr lang="en-US" sz="1200" b="0" dirty="0">
                <a:effectLst/>
                <a:latin typeface="CaeciliaLTStd"/>
              </a:rPr>
              <a:t>length as it dictates the set of contigs assembled by controlling the complexity of the graphs.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effectLst/>
              <a:latin typeface="CaeciliaLTStd"/>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u="sng" dirty="0">
                <a:effectLst/>
                <a:latin typeface="CaeciliaLTStd"/>
              </a:rPr>
              <a:t>Citations</a:t>
            </a:r>
          </a:p>
          <a:p>
            <a:pPr>
              <a:buFont typeface="+mj-lt"/>
              <a:buNone/>
            </a:pPr>
            <a:r>
              <a:rPr lang="en-US" dirty="0"/>
              <a:t>15. Martin JA, Wang Z. Next-generation transcriptome assembly. Nat Rev Genet September 2011;12(10):671–82.</a:t>
            </a:r>
          </a:p>
          <a:p>
            <a:pPr>
              <a:buFont typeface="+mj-lt"/>
              <a:buNone/>
            </a:pPr>
            <a:r>
              <a:rPr lang="en-US" dirty="0"/>
              <a:t>56. </a:t>
            </a:r>
            <a:r>
              <a:rPr lang="en-US" dirty="0" err="1"/>
              <a:t>Bushmanova</a:t>
            </a:r>
            <a:r>
              <a:rPr lang="en-US" dirty="0"/>
              <a:t> E, </a:t>
            </a:r>
            <a:r>
              <a:rPr lang="en-US" dirty="0" err="1"/>
              <a:t>Antipov</a:t>
            </a:r>
            <a:r>
              <a:rPr lang="en-US" dirty="0"/>
              <a:t> D, Lapidus A, et al. </a:t>
            </a:r>
            <a:r>
              <a:rPr lang="en-US" dirty="0" err="1"/>
              <a:t>rnaSPAdes</a:t>
            </a:r>
            <a:r>
              <a:rPr lang="en-US" dirty="0"/>
              <a:t>: a de novo transcriptome assembler and its application to RNA-Seq data. </a:t>
            </a:r>
            <a:r>
              <a:rPr lang="en-US" dirty="0" err="1"/>
              <a:t>Gigascience</a:t>
            </a:r>
            <a:r>
              <a:rPr lang="en-US" dirty="0"/>
              <a:t> September 2019;8(9).</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sz="1200" b="0" dirty="0">
                <a:effectLst/>
                <a:latin typeface="CaeciliaLTStd"/>
              </a:rPr>
              <a:t>46. </a:t>
            </a:r>
            <a:r>
              <a:rPr lang="en-US" sz="1200" b="0" dirty="0" err="1">
                <a:effectLst/>
                <a:latin typeface="CaeciliaLTStd"/>
              </a:rPr>
              <a:t>Grabherr</a:t>
            </a:r>
            <a:r>
              <a:rPr lang="en-US" sz="1200" b="0" dirty="0">
                <a:effectLst/>
                <a:latin typeface="CaeciliaLTStd"/>
              </a:rPr>
              <a:t> MG, Haas BJ, </a:t>
            </a:r>
            <a:r>
              <a:rPr lang="en-US" sz="1200" b="0" dirty="0" err="1">
                <a:effectLst/>
                <a:latin typeface="CaeciliaLTStd"/>
              </a:rPr>
              <a:t>Yassour</a:t>
            </a:r>
            <a:r>
              <a:rPr lang="en-US" sz="1200" b="0" dirty="0">
                <a:effectLst/>
                <a:latin typeface="CaeciliaLTStd"/>
              </a:rPr>
              <a:t> M, </a:t>
            </a:r>
            <a:r>
              <a:rPr lang="en-US" sz="1200" b="0" i="1" dirty="0">
                <a:effectLst/>
                <a:latin typeface="CaeciliaLTStd"/>
              </a:rPr>
              <a:t>et al. </a:t>
            </a:r>
            <a:r>
              <a:rPr lang="en-US" sz="1200" b="0" dirty="0">
                <a:effectLst/>
                <a:latin typeface="CaeciliaLTStd"/>
              </a:rPr>
              <a:t>Full-length transcriptome assembly from RNA-Seq data without a reference genome. </a:t>
            </a:r>
            <a:r>
              <a:rPr lang="en-US" sz="1200" b="0" i="1" dirty="0">
                <a:effectLst/>
                <a:latin typeface="CaeciliaLTStd"/>
              </a:rPr>
              <a:t>Nat </a:t>
            </a:r>
            <a:r>
              <a:rPr lang="en-US" sz="1200" b="0" i="1" dirty="0" err="1">
                <a:effectLst/>
                <a:latin typeface="CaeciliaLTStd"/>
              </a:rPr>
              <a:t>Biotechnol</a:t>
            </a:r>
            <a:r>
              <a:rPr lang="en-US" sz="1200" b="0" i="1" dirty="0">
                <a:effectLst/>
                <a:latin typeface="CaeciliaLTStd"/>
              </a:rPr>
              <a:t> </a:t>
            </a:r>
            <a:r>
              <a:rPr lang="en-US" sz="1200" b="0" dirty="0">
                <a:effectLst/>
                <a:latin typeface="CaeciliaLTStd"/>
              </a:rPr>
              <a:t>May 2011;</a:t>
            </a:r>
            <a:r>
              <a:rPr lang="en-US" sz="1200" b="1" dirty="0">
                <a:effectLst/>
                <a:latin typeface="CaeciliaLTStd"/>
              </a:rPr>
              <a:t>29</a:t>
            </a:r>
            <a:r>
              <a:rPr lang="en-US" sz="1200" b="0" dirty="0">
                <a:effectLst/>
                <a:latin typeface="CaeciliaLTStd"/>
              </a:rPr>
              <a:t>(7):644–52. </a:t>
            </a:r>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4</a:t>
            </a:fld>
            <a:endParaRPr lang="en-US"/>
          </a:p>
        </p:txBody>
      </p:sp>
    </p:spTree>
    <p:extLst>
      <p:ext uri="{BB962C8B-B14F-4D97-AF65-F5344CB8AC3E}">
        <p14:creationId xmlns:p14="http://schemas.microsoft.com/office/powerpoint/2010/main" val="35597398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err="1"/>
              <a:t>Rhind</a:t>
            </a:r>
            <a:r>
              <a:rPr lang="en-US" u="sng" dirty="0"/>
              <a:t>-et-al.: Materials and Methods: Transcript reconstruction from RNA-Seq and incorporation into gene annotations (p. 20)</a:t>
            </a:r>
          </a:p>
          <a:p>
            <a:r>
              <a:rPr lang="en-US" dirty="0"/>
              <a:t>¶1</a:t>
            </a:r>
          </a:p>
          <a:p>
            <a:r>
              <a:rPr lang="en-US" dirty="0"/>
              <a:t>Transcript reconstruction from RNA-Seq reads was performed using a hybrid approach leveraging genome alignments coupled with de novo RNA-Seq read assembly. RNA-Seq reads were first aligned to genome sequences using </a:t>
            </a:r>
            <a:r>
              <a:rPr lang="en-US" dirty="0" err="1"/>
              <a:t>TopHat</a:t>
            </a:r>
            <a:r>
              <a:rPr lang="en-US" dirty="0"/>
              <a:t> (73) requiring a minimum intron length of 25 bases and a maximum intron length of 1 kb. Unmapped reads were identified and realigned to the genome using the more sensitive BLAT (74) alignment tool. Based on genome alignment coordinates and strand-specificity, reads were partitioned into disjoint strand-specific ‘coverage regions’, and neighboring coverage regions within 1 kb were merged into larger regions. The reads corresponding to alignments in the merged coverage regions were subjected to de novo assembly as part of the transcript reconstruction process described below.</a:t>
            </a:r>
          </a:p>
          <a:p>
            <a:endParaRPr lang="en-US" dirty="0"/>
          </a:p>
          <a:p>
            <a:r>
              <a:rPr lang="en-US" dirty="0"/>
              <a:t>¶2</a:t>
            </a:r>
          </a:p>
          <a:p>
            <a:r>
              <a:rPr lang="en-US" dirty="0"/>
              <a:t>Prior to de novo assembly, operations were performed to mitigate the errant fusion of adjacent and minimally overlapping transcripts by considering the evidence for transcription contiguity based on read pairing support. A pair contiguity sensor was devised as follows: A 200 base window was slid across each covered region with a step size of 33 bases. The RNA-Seq fragments (defined by either read of pairs derived from single fragments) overlapping the first 50 bases (segment A) and the last 50 bases (segment B) of the 200 base window were identified as fragment sets (A, B). The contiguity of fragment coverage was computed as a Jaccard similarity coefficient: (AB)/(AB). Similarity coefficient values at or below 0.05 trigger a search for a covered region clip point. First, the smallest coefficient value within 100 bases is defined as a candidate clip point. If regions of greater transcript read pair contiguity exist within 300 bases of both sides of the candidate clip point, the covered region is clipped at the candidate site, partitioning the reads into disjoint read sets and ultimately precluding the co-assembly of reads that are divided by the dissection.  Read sequences corresponding to alignments within the resulting disjoint coverage regions were de novo assembled using the Inchworm RNA-Seq assembly tool (http://</a:t>
            </a:r>
            <a:r>
              <a:rPr lang="en-US" dirty="0" err="1"/>
              <a:t>inchworm.sourceforge.net</a:t>
            </a:r>
            <a:r>
              <a:rPr lang="en-US" dirty="0"/>
              <a:t>/), using a k-</a:t>
            </a:r>
            <a:r>
              <a:rPr lang="en-US" dirty="0" err="1"/>
              <a:t>mer</a:t>
            </a:r>
            <a:r>
              <a:rPr lang="en-US" dirty="0"/>
              <a:t> length of 25 and requiring a minimum contig length of 100 bases.</a:t>
            </a:r>
          </a:p>
          <a:p>
            <a:endParaRPr lang="en-US" dirty="0"/>
          </a:p>
          <a:p>
            <a:r>
              <a:rPr lang="en-US" dirty="0"/>
              <a:t>¶3</a:t>
            </a:r>
          </a:p>
          <a:p>
            <a:r>
              <a:rPr lang="en-US" dirty="0"/>
              <a:t>We enhanced the PASA annotation pipeline (75) to leverage RNA-Seq for transcript reconstruction and genome annotation by leveraging strand-specific Inchworm RNA-Seq assemblies similarly to expressed sequence tags (ESTs) as follows. Inchworm-assembled transcript sequences were aligned to the genome using GMAP (76), reporting only the single best-scoring alignment for each transcript.</a:t>
            </a:r>
          </a:p>
          <a:p>
            <a:endParaRPr lang="en-US" dirty="0"/>
          </a:p>
          <a:p>
            <a:r>
              <a:rPr lang="en-US" dirty="0"/>
              <a:t>¶4</a:t>
            </a:r>
          </a:p>
          <a:p>
            <a:r>
              <a:rPr lang="en-US" dirty="0"/>
              <a:t>Valid transcript alignments were required to align to the genome across at least 90% of their length and with at least 95% sequence identity. Spliced transcript alignments were required to include consensus (GT-AG, GC-AG, AT-AC) dinucleotide splice pairs at intron boundaries. The read-derived k-</a:t>
            </a:r>
            <a:r>
              <a:rPr lang="en-US" dirty="0" err="1"/>
              <a:t>mer</a:t>
            </a:r>
            <a:r>
              <a:rPr lang="en-US" dirty="0"/>
              <a:t> coverage of each inchworm-assembled transcript (a proxy for transcript expression) exists as an attribute of each sequence, incorporated into the accession of the </a:t>
            </a:r>
            <a:r>
              <a:rPr lang="en-US" dirty="0" err="1"/>
              <a:t>fasta</a:t>
            </a:r>
            <a:r>
              <a:rPr lang="en-US" dirty="0"/>
              <a:t>-formatted Inchworm-assembled transcript. The PASA pipeline piles the inchworm transcripts along each strand of the genome with pile height prioritized by the k-</a:t>
            </a:r>
            <a:r>
              <a:rPr lang="en-US" dirty="0" err="1"/>
              <a:t>mer</a:t>
            </a:r>
            <a:r>
              <a:rPr lang="en-US" dirty="0"/>
              <a:t> coverage value, adding transcripts with greater coverage (expression) to piles first. Tentative RNA-Seq assembly artifacts, corresponding to transcripts with &gt;= 30% overlap (by shortest length) of a dominant (prioritized) transcript and at most 10% the k-</a:t>
            </a:r>
            <a:r>
              <a:rPr lang="en-US" dirty="0" err="1"/>
              <a:t>mer</a:t>
            </a:r>
            <a:r>
              <a:rPr lang="en-US" dirty="0"/>
              <a:t> coverage of the dominant transcript were discarded. Remaining valid Inchworm-generated transcript alignments were treated identically to EST alignments in the PASA pipeline and integrated into gene annotations as previously described (75).</a:t>
            </a:r>
          </a:p>
        </p:txBody>
      </p:sp>
      <p:sp>
        <p:nvSpPr>
          <p:cNvPr id="4" name="Slide Number Placeholder 3"/>
          <p:cNvSpPr>
            <a:spLocks noGrp="1"/>
          </p:cNvSpPr>
          <p:nvPr>
            <p:ph type="sldNum" sz="quarter" idx="5"/>
          </p:nvPr>
        </p:nvSpPr>
        <p:spPr/>
        <p:txBody>
          <a:bodyPr/>
          <a:lstStyle/>
          <a:p>
            <a:fld id="{BB184656-25ED-5C41-B82E-D2575934E8DD}" type="slidenum">
              <a:rPr lang="en-US" smtClean="0"/>
              <a:t>5</a:t>
            </a:fld>
            <a:endParaRPr lang="en-US"/>
          </a:p>
        </p:txBody>
      </p:sp>
    </p:spTree>
    <p:extLst>
      <p:ext uri="{BB962C8B-B14F-4D97-AF65-F5344CB8AC3E}">
        <p14:creationId xmlns:p14="http://schemas.microsoft.com/office/powerpoint/2010/main" val="4003625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sng" dirty="0">
                <a:solidFill>
                  <a:srgbClr val="24292F"/>
                </a:solidFill>
                <a:effectLst/>
                <a:latin typeface="-apple-system"/>
              </a:rPr>
              <a:t>On Trinity genome-guided mode</a:t>
            </a:r>
          </a:p>
          <a:p>
            <a:r>
              <a:rPr lang="en-US" b="0" i="0" dirty="0">
                <a:solidFill>
                  <a:srgbClr val="24292F"/>
                </a:solidFill>
                <a:effectLst/>
                <a:latin typeface="-apple-system"/>
              </a:rPr>
              <a:t>If a genome sequence is available, Trinity offers a method whereby reads are first aligned to the genome, partitioned according to locus, followed by de novo transcriptome assembly at each locus. In this use-case, the genome is only being used as a substrate for grouping overlapping reads into clusters that will then be separately fed into Trinity for de novo transcriptome assembly. This is very much </a:t>
            </a:r>
            <a:r>
              <a:rPr lang="en-US" b="1" i="0" dirty="0">
                <a:solidFill>
                  <a:srgbClr val="24292F"/>
                </a:solidFill>
                <a:effectLst/>
                <a:latin typeface="-apple-system"/>
              </a:rPr>
              <a:t>unlike</a:t>
            </a:r>
            <a:r>
              <a:rPr lang="en-US" b="0" i="0" dirty="0">
                <a:solidFill>
                  <a:srgbClr val="24292F"/>
                </a:solidFill>
                <a:effectLst/>
                <a:latin typeface="-apple-system"/>
              </a:rPr>
              <a:t> typical genome-guided approaches (e.g., Cufflinks) where aligned reads are stitched into transcript structures and where transcript sequences are reconstructed based on the reference genome sequence. Here, transcripts are reconstructed based on the actual read sequences.</a:t>
            </a:r>
          </a:p>
          <a:p>
            <a:endParaRPr lang="en-US" b="0" i="0" dirty="0">
              <a:solidFill>
                <a:srgbClr val="24292F"/>
              </a:solidFill>
              <a:effectLst/>
              <a:latin typeface="-apple-system"/>
            </a:endParaRPr>
          </a:p>
          <a:p>
            <a:r>
              <a:rPr lang="en-US" u="sng" dirty="0" err="1"/>
              <a:t>Rhind</a:t>
            </a:r>
            <a:r>
              <a:rPr lang="en-US" u="sng" dirty="0"/>
              <a:t> et al.: Materials and Methods: Transcript reconstruction from RNA-Seq and incorporation into gene annotations (p. 20)</a:t>
            </a:r>
          </a:p>
          <a:p>
            <a:r>
              <a:rPr lang="en-US" dirty="0"/>
              <a:t>¶1</a:t>
            </a:r>
          </a:p>
          <a:p>
            <a:r>
              <a:rPr lang="en-US" dirty="0"/>
              <a:t>Transcript reconstruction from RNA-Seq reads was performed using a hybrid approach leveraging genome alignments coupled with de novo RNA-Seq read assembly. RNA-Seq reads were first aligned to genome sequences using </a:t>
            </a:r>
            <a:r>
              <a:rPr lang="en-US" dirty="0" err="1"/>
              <a:t>TopHat</a:t>
            </a:r>
            <a:r>
              <a:rPr lang="en-US" dirty="0"/>
              <a:t> (73) requiring a minimum intron length of 25 bases and a maximum intron length of 1 kb. Unmapped reads were identified and realigned to the genome using the more sensitive BLAT (74) alignment tool. Based on genome alignment coordinates and strand-specificity, reads were partitioned into disjoint strand-specific ‘coverage regions’, and neighboring coverage regions within 1 kb were merged into larger regions. The reads corresponding to alignments in the merged coverage regions were subjected to de novo assembly as part of the transcript reconstruction process described below.</a:t>
            </a:r>
          </a:p>
          <a:p>
            <a:endParaRPr lang="en-US" dirty="0"/>
          </a:p>
          <a:p>
            <a:r>
              <a:rPr lang="en-US" dirty="0"/>
              <a:t>¶2</a:t>
            </a:r>
          </a:p>
          <a:p>
            <a:r>
              <a:rPr lang="en-US" dirty="0"/>
              <a:t>Prior to de novo assembly, operations were performed to mitigate the errant fusion of adjacent and minimally overlapping transcripts by considering the evidence for transcription contiguity based on read pairing support. A pair contiguity sensor was devised as follows: A 200 base window was slid across each covered region with a step size of 33 bases. The RNA-Seq fragments (defined by either read of pairs derived from single fragments) overlapping the first 50 bases (segment A) and the last 50 bases (segment B) of the 200 base window were identified as fragment sets (A, B). The contiguity of fragment coverage was computed as a Jaccard similarity coefficient: (AB)/(AB). Similarity coefficient values at or below 0.05 trigger a search for a covered region clip point. First, the smallest coefficient value within 100 bases is defined as a candidate clip point. If regions of greater transcript read pair contiguity exist within 300 bases of both sides of the candidate clip point, the covered region is clipped at the candidate site, partitioning the reads into disjoint read sets and ultimately precluding the co-assembly of reads that are divided by the dissection.  Read sequences corresponding to alignments within the resulting disjoint coverage regions were de novo assembled using the Inchworm RNA-Seq assembly tool (http://</a:t>
            </a:r>
            <a:r>
              <a:rPr lang="en-US" dirty="0" err="1"/>
              <a:t>inchworm.sourceforge.net</a:t>
            </a:r>
            <a:r>
              <a:rPr lang="en-US" dirty="0"/>
              <a:t>/), using a k-</a:t>
            </a:r>
            <a:r>
              <a:rPr lang="en-US" dirty="0" err="1"/>
              <a:t>mer</a:t>
            </a:r>
            <a:r>
              <a:rPr lang="en-US" dirty="0"/>
              <a:t> length of 25 and requiring a minimum contig length of 100 bases.</a:t>
            </a:r>
          </a:p>
          <a:p>
            <a:endParaRPr lang="en-US" dirty="0"/>
          </a:p>
          <a:p>
            <a:r>
              <a:rPr lang="en-US" dirty="0"/>
              <a:t>¶3</a:t>
            </a:r>
          </a:p>
          <a:p>
            <a:r>
              <a:rPr lang="en-US" dirty="0"/>
              <a:t>We enhanced the PASA annotation pipeline (75) to leverage RNA-Seq for transcript reconstruction and genome annotation by leveraging strand-specific Inchworm RNA-Seq assemblies similarly to expressed sequence tags (ESTs) as follows. Inchworm-assembled transcript sequences were aligned to the genome using GMAP (76), reporting only the single best-scoring alignment for each transcript.</a:t>
            </a:r>
          </a:p>
          <a:p>
            <a:endParaRPr lang="en-US" dirty="0"/>
          </a:p>
          <a:p>
            <a:r>
              <a:rPr lang="en-US" dirty="0"/>
              <a:t>¶4</a:t>
            </a:r>
          </a:p>
          <a:p>
            <a:r>
              <a:rPr lang="en-US" u="sng" dirty="0"/>
              <a:t>Valid transcript alignments were required to align to the genome across at least 90% of their length and with at least 95% sequence identity.</a:t>
            </a:r>
            <a:r>
              <a:rPr lang="en-US" dirty="0"/>
              <a:t> Spliced transcript alignments were required to include consensus (GT-AG, GC-AG, AT-AC) dinucleotide splice pairs at intron boundaries. The read-derived k-</a:t>
            </a:r>
            <a:r>
              <a:rPr lang="en-US" dirty="0" err="1"/>
              <a:t>mer</a:t>
            </a:r>
            <a:r>
              <a:rPr lang="en-US" dirty="0"/>
              <a:t> coverage of each inchworm-assembled transcript (a proxy for transcript expression) exists as an attribute of each sequence, incorporated into the accession of the </a:t>
            </a:r>
            <a:r>
              <a:rPr lang="en-US" dirty="0" err="1"/>
              <a:t>fasta</a:t>
            </a:r>
            <a:r>
              <a:rPr lang="en-US" dirty="0"/>
              <a:t>-formatted Inchworm-assembled transcript. The PASA pipeline piles the inchworm transcripts along each strand of the genome with pile height prioritized by the k-</a:t>
            </a:r>
            <a:r>
              <a:rPr lang="en-US" dirty="0" err="1"/>
              <a:t>mer</a:t>
            </a:r>
            <a:r>
              <a:rPr lang="en-US" dirty="0"/>
              <a:t> coverage value, adding transcripts with greater coverage (expression) to piles first. Tentative RNA-Seq assembly artifacts, corresponding to transcripts with &gt;= 30% overlap (by shortest length) of a dominant (prioritized) transcript and at most 10% the k-</a:t>
            </a:r>
            <a:r>
              <a:rPr lang="en-US" dirty="0" err="1"/>
              <a:t>mer</a:t>
            </a:r>
            <a:r>
              <a:rPr lang="en-US" dirty="0"/>
              <a:t> coverage of the dominant transcript were discarded. Remaining valid Inchworm-generated transcript alignments were treated identically to EST alignments in the PASA pipeline and integrated into gene annotations as previously described (75).</a:t>
            </a:r>
            <a:endParaRPr lang="en-US" b="0" i="0" dirty="0">
              <a:solidFill>
                <a:srgbClr val="24292F"/>
              </a:solidFill>
              <a:effectLst/>
              <a:latin typeface="-apple-system"/>
            </a:endParaRPr>
          </a:p>
          <a:p>
            <a:endParaRPr lang="en-US" b="0" i="0" dirty="0">
              <a:solidFill>
                <a:srgbClr val="24292F"/>
              </a:solidFill>
              <a:effectLst/>
              <a:latin typeface="-apple-system"/>
            </a:endParaRPr>
          </a:p>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7</a:t>
            </a:fld>
            <a:endParaRPr lang="en-US"/>
          </a:p>
        </p:txBody>
      </p:sp>
    </p:spTree>
    <p:extLst>
      <p:ext uri="{BB962C8B-B14F-4D97-AF65-F5344CB8AC3E}">
        <p14:creationId xmlns:p14="http://schemas.microsoft.com/office/powerpoint/2010/main" val="116964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9</a:t>
            </a:fld>
            <a:endParaRPr lang="en-US"/>
          </a:p>
        </p:txBody>
      </p:sp>
    </p:spTree>
    <p:extLst>
      <p:ext uri="{BB962C8B-B14F-4D97-AF65-F5344CB8AC3E}">
        <p14:creationId xmlns:p14="http://schemas.microsoft.com/office/powerpoint/2010/main" val="749164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sng" dirty="0">
                <a:solidFill>
                  <a:srgbClr val="24292F"/>
                </a:solidFill>
                <a:effectLst/>
                <a:latin typeface="-apple-system"/>
              </a:rPr>
              <a:t>On Trinity genome-guided mode</a:t>
            </a:r>
          </a:p>
          <a:p>
            <a:r>
              <a:rPr lang="en-US" b="0" i="0" dirty="0">
                <a:solidFill>
                  <a:srgbClr val="24292F"/>
                </a:solidFill>
                <a:effectLst/>
                <a:latin typeface="-apple-system"/>
              </a:rPr>
              <a:t>If a genome sequence is available, Trinity offers a method whereby reads are first aligned to the genome, partitioned according to locus, followed by de novo transcriptome assembly at each locus. In this use-case, the genome is only being used as a substrate for grouping overlapping reads into clusters that will then be separately fed into Trinity for de novo transcriptome assembly. This is very much </a:t>
            </a:r>
            <a:r>
              <a:rPr lang="en-US" b="1" i="0" dirty="0">
                <a:solidFill>
                  <a:srgbClr val="24292F"/>
                </a:solidFill>
                <a:effectLst/>
                <a:latin typeface="-apple-system"/>
              </a:rPr>
              <a:t>unlike</a:t>
            </a:r>
            <a:r>
              <a:rPr lang="en-US" b="0" i="0" dirty="0">
                <a:solidFill>
                  <a:srgbClr val="24292F"/>
                </a:solidFill>
                <a:effectLst/>
                <a:latin typeface="-apple-system"/>
              </a:rPr>
              <a:t> typical genome-guided approaches (e.g., Cufflinks) where aligned reads are stitched into transcript structures and where transcript sequences are reconstructed based on the reference genome sequence. Here, transcripts are reconstructed based on the actual read sequences.</a:t>
            </a:r>
          </a:p>
          <a:p>
            <a:endParaRPr lang="en-US" b="0" i="0" dirty="0">
              <a:solidFill>
                <a:srgbClr val="24292F"/>
              </a:solidFill>
              <a:effectLst/>
              <a:latin typeface="-apple-system"/>
            </a:endParaRPr>
          </a:p>
          <a:p>
            <a:r>
              <a:rPr lang="en-US" u="sng" dirty="0" err="1"/>
              <a:t>Rhind</a:t>
            </a:r>
            <a:r>
              <a:rPr lang="en-US" u="sng" dirty="0"/>
              <a:t> et al.: Materials and Methods: Transcript reconstruction from RNA-Seq and incorporation into gene annotations (p. 20)</a:t>
            </a:r>
          </a:p>
          <a:p>
            <a:r>
              <a:rPr lang="en-US" dirty="0"/>
              <a:t>¶1</a:t>
            </a:r>
          </a:p>
          <a:p>
            <a:r>
              <a:rPr lang="en-US" dirty="0"/>
              <a:t>Transcript reconstruction from RNA-Seq reads was performed using a hybrid approach leveraging genome alignments coupled with de novo RNA-Seq read assembly. RNA-Seq reads were first aligned to genome sequences using </a:t>
            </a:r>
            <a:r>
              <a:rPr lang="en-US" dirty="0" err="1"/>
              <a:t>TopHat</a:t>
            </a:r>
            <a:r>
              <a:rPr lang="en-US" dirty="0"/>
              <a:t> (73) requiring a minimum intron length of 25 bases and a maximum intron length of 1 kb. Unmapped reads were identified and realigned to the genome using the more sensitive BLAT (74) alignment tool. Based on genome alignment coordinates and strand-specificity, reads were partitioned into disjoint strand-specific ‘coverage regions’, and neighboring coverage regions within 1 kb were merged into larger regions. The reads corresponding to alignments in the merged coverage regions were subjected to de novo assembly as part of the transcript reconstruction process described below.</a:t>
            </a:r>
          </a:p>
          <a:p>
            <a:endParaRPr lang="en-US" dirty="0"/>
          </a:p>
          <a:p>
            <a:r>
              <a:rPr lang="en-US" dirty="0"/>
              <a:t>¶2</a:t>
            </a:r>
          </a:p>
          <a:p>
            <a:r>
              <a:rPr lang="en-US" dirty="0"/>
              <a:t>Prior to de novo assembly, operations were performed to mitigate the errant fusion of adjacent and minimally overlapping transcripts by considering the evidence for transcription contiguity based on read pairing support. A pair contiguity sensor was devised as follows: A 200 base window was slid across each covered region with a step size of 33 bases. The RNA-Seq fragments (defined by either read of pairs derived from single fragments) overlapping the first 50 bases (segment A) and the last 50 bases (segment B) of the 200 base window were identified as fragment sets (A, B). The contiguity of fragment coverage was computed as a Jaccard similarity coefficient: (AB)/(AB). Similarity coefficient values at or below 0.05 trigger a search for a covered region clip point. First, the smallest coefficient value within 100 bases is defined as a candidate clip point. If regions of greater transcript read pair contiguity exist within 300 bases of both sides of the candidate clip point, the covered region is clipped at the candidate site, partitioning the reads into disjoint read sets and ultimately precluding the co-assembly of reads that are divided by the dissection.  Read sequences corresponding to alignments within the resulting disjoint coverage regions were de novo assembled using the Inchworm RNA-Seq assembly tool (http://</a:t>
            </a:r>
            <a:r>
              <a:rPr lang="en-US" dirty="0" err="1"/>
              <a:t>inchworm.sourceforge.net</a:t>
            </a:r>
            <a:r>
              <a:rPr lang="en-US" dirty="0"/>
              <a:t>/), using a k-</a:t>
            </a:r>
            <a:r>
              <a:rPr lang="en-US" dirty="0" err="1"/>
              <a:t>mer</a:t>
            </a:r>
            <a:r>
              <a:rPr lang="en-US" dirty="0"/>
              <a:t> length of 25 and requiring a minimum contig length of 100 bases.</a:t>
            </a:r>
          </a:p>
          <a:p>
            <a:endParaRPr lang="en-US" dirty="0"/>
          </a:p>
          <a:p>
            <a:r>
              <a:rPr lang="en-US" dirty="0"/>
              <a:t>¶3</a:t>
            </a:r>
          </a:p>
          <a:p>
            <a:r>
              <a:rPr lang="en-US" dirty="0"/>
              <a:t>We enhanced the PASA annotation pipeline (75) to leverage RNA-Seq for transcript reconstruction and genome annotation by leveraging strand-specific Inchworm RNA-Seq assemblies similarly to expressed sequence tags (ESTs) as follows. Inchworm-assembled transcript sequences were aligned to the genome using GMAP (76), reporting only the single best-scoring alignment for each transcript.</a:t>
            </a:r>
          </a:p>
          <a:p>
            <a:endParaRPr lang="en-US" dirty="0"/>
          </a:p>
          <a:p>
            <a:r>
              <a:rPr lang="en-US" dirty="0"/>
              <a:t>¶4</a:t>
            </a:r>
          </a:p>
          <a:p>
            <a:r>
              <a:rPr lang="en-US" u="sng" dirty="0"/>
              <a:t>Valid transcript alignments were required to align to the genome across at least 90% of their length and with at least 95% sequence identity.</a:t>
            </a:r>
            <a:r>
              <a:rPr lang="en-US" dirty="0"/>
              <a:t> Spliced transcript alignments were required to include consensus (GT-AG, GC-AG, AT-AC) dinucleotide splice pairs at intron boundaries. The read-derived k-</a:t>
            </a:r>
            <a:r>
              <a:rPr lang="en-US" dirty="0" err="1"/>
              <a:t>mer</a:t>
            </a:r>
            <a:r>
              <a:rPr lang="en-US" dirty="0"/>
              <a:t> coverage of each inchworm-assembled transcript (a proxy for transcript expression) exists as an attribute of each sequence, incorporated into the accession of the </a:t>
            </a:r>
            <a:r>
              <a:rPr lang="en-US" dirty="0" err="1"/>
              <a:t>fasta</a:t>
            </a:r>
            <a:r>
              <a:rPr lang="en-US" dirty="0"/>
              <a:t>-formatted Inchworm-assembled transcript. The PASA pipeline piles the inchworm transcripts along each strand of the genome with pile height prioritized by the k-</a:t>
            </a:r>
            <a:r>
              <a:rPr lang="en-US" dirty="0" err="1"/>
              <a:t>mer</a:t>
            </a:r>
            <a:r>
              <a:rPr lang="en-US" dirty="0"/>
              <a:t> coverage value, adding transcripts with greater coverage (expression) to piles first. Tentative RNA-Seq assembly artifacts, corresponding to transcripts with &gt;= 30% overlap (by shortest length) of a dominant (prioritized) transcript and at most 10% the k-</a:t>
            </a:r>
            <a:r>
              <a:rPr lang="en-US" dirty="0" err="1"/>
              <a:t>mer</a:t>
            </a:r>
            <a:r>
              <a:rPr lang="en-US" dirty="0"/>
              <a:t> coverage of the dominant transcript were discarded. Remaining valid Inchworm-generated transcript alignments were treated identically to EST alignments in the PASA pipeline and integrated into gene annotations as previously described (75).</a:t>
            </a:r>
            <a:endParaRPr lang="en-US" b="0" i="0" dirty="0">
              <a:solidFill>
                <a:srgbClr val="24292F"/>
              </a:solidFill>
              <a:effectLst/>
              <a:latin typeface="-apple-system"/>
            </a:endParaRPr>
          </a:p>
          <a:p>
            <a:endParaRPr lang="en-US" b="0" i="0" dirty="0">
              <a:solidFill>
                <a:srgbClr val="24292F"/>
              </a:solidFill>
              <a:effectLst/>
              <a:latin typeface="-apple-system"/>
            </a:endParaRPr>
          </a:p>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10</a:t>
            </a:fld>
            <a:endParaRPr lang="en-US"/>
          </a:p>
        </p:txBody>
      </p:sp>
    </p:spTree>
    <p:extLst>
      <p:ext uri="{BB962C8B-B14F-4D97-AF65-F5344CB8AC3E}">
        <p14:creationId xmlns:p14="http://schemas.microsoft.com/office/powerpoint/2010/main" val="1568623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184656-25ED-5C41-B82E-D2575934E8DD}" type="slidenum">
              <a:rPr lang="en-US" smtClean="0"/>
              <a:t>17</a:t>
            </a:fld>
            <a:endParaRPr lang="en-US"/>
          </a:p>
        </p:txBody>
      </p:sp>
    </p:spTree>
    <p:extLst>
      <p:ext uri="{BB962C8B-B14F-4D97-AF65-F5344CB8AC3E}">
        <p14:creationId xmlns:p14="http://schemas.microsoft.com/office/powerpoint/2010/main" val="1729283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A4DFE-339F-6740-9DB5-F01DC1FF61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6BDB52-A49E-299F-20B7-3CCEF7C461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8DCD6B-3507-4BCC-7CBD-5937EA7DC75D}"/>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5" name="Footer Placeholder 4">
            <a:extLst>
              <a:ext uri="{FF2B5EF4-FFF2-40B4-BE49-F238E27FC236}">
                <a16:creationId xmlns:a16="http://schemas.microsoft.com/office/drawing/2014/main" id="{975941EC-B095-9FD0-71DB-54273B383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66F72E-D29E-37D3-9A2E-6B2C1BB5E832}"/>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717436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B39A3-759A-3FEA-DD4D-81E6B0481D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C0D123-253E-5DDA-2F22-EB579180F9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2398AF-8680-40E4-FB49-A7450A9F9C4E}"/>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5" name="Footer Placeholder 4">
            <a:extLst>
              <a:ext uri="{FF2B5EF4-FFF2-40B4-BE49-F238E27FC236}">
                <a16:creationId xmlns:a16="http://schemas.microsoft.com/office/drawing/2014/main" id="{5CCD7BD9-1458-B2BD-779D-D233884B58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5253C0-D818-D66B-9C5E-D594D991264B}"/>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395433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59A3FC-52CB-7A63-5376-F1ED6CF676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42A92D-6CB0-BECA-80AD-4B66A65C15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5A5E15-8B86-B7C1-A04D-ED8D1380A83F}"/>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5" name="Footer Placeholder 4">
            <a:extLst>
              <a:ext uri="{FF2B5EF4-FFF2-40B4-BE49-F238E27FC236}">
                <a16:creationId xmlns:a16="http://schemas.microsoft.com/office/drawing/2014/main" id="{DD5A824A-C95F-C4F9-7453-944EA30393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289858-B21D-EAC3-6A98-7300468A40B7}"/>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4698919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806AC-852C-09A3-220D-C4444C686A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8CBF5C-F60E-6D5F-305C-A44B548E01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B6A0BB-4763-C126-9EE2-01D46E9ACAE2}"/>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5" name="Footer Placeholder 4">
            <a:extLst>
              <a:ext uri="{FF2B5EF4-FFF2-40B4-BE49-F238E27FC236}">
                <a16:creationId xmlns:a16="http://schemas.microsoft.com/office/drawing/2014/main" id="{8677A9EE-B09F-888C-8EF9-AD99D8898C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18DB5-3C53-D789-5E60-10170B3575C5}"/>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109653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1CCA3-E4EF-641B-106A-5957B70884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01DFBE-3191-BAC8-687C-64C554F81E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CBABB9-0528-37CC-B45E-9CE07E00F147}"/>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5" name="Footer Placeholder 4">
            <a:extLst>
              <a:ext uri="{FF2B5EF4-FFF2-40B4-BE49-F238E27FC236}">
                <a16:creationId xmlns:a16="http://schemas.microsoft.com/office/drawing/2014/main" id="{2D394F9B-FBE0-7F23-6BA9-275EA162F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485CCB-B4A3-BED5-32D9-096F6BDBDE2C}"/>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1348915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C8DAD-1AB4-3425-C66E-EF7DDBC175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AF4329-BA7E-E2BC-70F7-57FDB0DEB8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6552CC-F830-DF85-183E-D178ED0D9B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6BB25C-40AF-070B-298E-165D1E46DEF2}"/>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6" name="Footer Placeholder 5">
            <a:extLst>
              <a:ext uri="{FF2B5EF4-FFF2-40B4-BE49-F238E27FC236}">
                <a16:creationId xmlns:a16="http://schemas.microsoft.com/office/drawing/2014/main" id="{D5367E38-18B5-4CF6-4E20-DE8A291B63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42694E-EA97-D540-81DC-E69BD5E78BFE}"/>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4044336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8CF5E-E7D5-1CA8-C593-654C3E0808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A9E689-01A0-45D2-13E9-02922A11F4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C92372-2AD8-81FB-100F-524287FB44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E96DAA0-88F9-C46B-FCB8-C513CCC64B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AA6B5C1-22DD-9C50-E1B9-A20B785936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EA2374-6D2E-A8C7-934F-D9AB28BB5364}"/>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8" name="Footer Placeholder 7">
            <a:extLst>
              <a:ext uri="{FF2B5EF4-FFF2-40B4-BE49-F238E27FC236}">
                <a16:creationId xmlns:a16="http://schemas.microsoft.com/office/drawing/2014/main" id="{F2D4CDEF-E0CE-02BD-3D9B-77A50E8587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E7E966-7174-780A-6E76-65E036126527}"/>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12893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FD6E3-380A-7B1D-8AD9-BDCBBF446F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C8C5D8-FA06-04B8-3064-7D3E909DC106}"/>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4" name="Footer Placeholder 3">
            <a:extLst>
              <a:ext uri="{FF2B5EF4-FFF2-40B4-BE49-F238E27FC236}">
                <a16:creationId xmlns:a16="http://schemas.microsoft.com/office/drawing/2014/main" id="{EF996C96-8CAC-4DA2-345F-21FB5914689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8A31181-F76F-57EB-7990-E57DBEB8EF64}"/>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059800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2C635A-12D8-A759-3D37-D742FF65779A}"/>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3" name="Footer Placeholder 2">
            <a:extLst>
              <a:ext uri="{FF2B5EF4-FFF2-40B4-BE49-F238E27FC236}">
                <a16:creationId xmlns:a16="http://schemas.microsoft.com/office/drawing/2014/main" id="{5197F1A1-B27D-61DC-8D28-E887562D92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1AD6DC-7B23-9325-C385-E810707E7BB4}"/>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2481391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0435E-A09A-D0E3-4232-CD71D22006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11C33B-F6FE-37CE-691C-996B9C086A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8027170-6DCA-C765-F589-9922F4E3CE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6417BC-CD99-B1F3-95B2-74A0529DBE2B}"/>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6" name="Footer Placeholder 5">
            <a:extLst>
              <a:ext uri="{FF2B5EF4-FFF2-40B4-BE49-F238E27FC236}">
                <a16:creationId xmlns:a16="http://schemas.microsoft.com/office/drawing/2014/main" id="{2E679DDC-91DD-DFCE-258D-46B70DE2BB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30F4DE-6BD6-953E-04AC-454E872DED13}"/>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3981670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EE459-A3D9-EC55-686B-A7EA97EFE7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1CE107-0FB3-72DB-6FF2-F6720BADE3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73701A6-BC21-E626-3425-DE09D2E0DD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B3B30C-0342-8D27-C2D5-6DAC6F360813}"/>
              </a:ext>
            </a:extLst>
          </p:cNvPr>
          <p:cNvSpPr>
            <a:spLocks noGrp="1"/>
          </p:cNvSpPr>
          <p:nvPr>
            <p:ph type="dt" sz="half" idx="10"/>
          </p:nvPr>
        </p:nvSpPr>
        <p:spPr/>
        <p:txBody>
          <a:bodyPr/>
          <a:lstStyle/>
          <a:p>
            <a:fld id="{4E639BD3-A2E3-0A4D-AD7D-1E9ABC78CC0B}" type="datetimeFigureOut">
              <a:rPr lang="en-US" smtClean="0"/>
              <a:t>1/11/23</a:t>
            </a:fld>
            <a:endParaRPr lang="en-US"/>
          </a:p>
        </p:txBody>
      </p:sp>
      <p:sp>
        <p:nvSpPr>
          <p:cNvPr id="6" name="Footer Placeholder 5">
            <a:extLst>
              <a:ext uri="{FF2B5EF4-FFF2-40B4-BE49-F238E27FC236}">
                <a16:creationId xmlns:a16="http://schemas.microsoft.com/office/drawing/2014/main" id="{171B4B39-3D27-6B61-F0C1-ABE0A951EB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1ECEB3-385A-0394-989D-D15EAD307C54}"/>
              </a:ext>
            </a:extLst>
          </p:cNvPr>
          <p:cNvSpPr>
            <a:spLocks noGrp="1"/>
          </p:cNvSpPr>
          <p:nvPr>
            <p:ph type="sldNum" sz="quarter" idx="12"/>
          </p:nvPr>
        </p:nvSpPr>
        <p:spPr/>
        <p:txBody>
          <a:bodyPr/>
          <a:lstStyle/>
          <a:p>
            <a:fld id="{5FFC3FC5-C309-F447-94FA-195826D4BB47}" type="slidenum">
              <a:rPr lang="en-US" smtClean="0"/>
              <a:t>‹#›</a:t>
            </a:fld>
            <a:endParaRPr lang="en-US"/>
          </a:p>
        </p:txBody>
      </p:sp>
    </p:spTree>
    <p:extLst>
      <p:ext uri="{BB962C8B-B14F-4D97-AF65-F5344CB8AC3E}">
        <p14:creationId xmlns:p14="http://schemas.microsoft.com/office/powerpoint/2010/main" val="1481699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1AEAD0-050A-8545-C026-4CED54E8DA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FDCD9AA-EEBC-B6DF-A90F-EEF8872ABA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B0DFBF-3AD8-9392-12DB-A29A1C348A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639BD3-A2E3-0A4D-AD7D-1E9ABC78CC0B}" type="datetimeFigureOut">
              <a:rPr lang="en-US" smtClean="0"/>
              <a:t>1/11/23</a:t>
            </a:fld>
            <a:endParaRPr lang="en-US"/>
          </a:p>
        </p:txBody>
      </p:sp>
      <p:sp>
        <p:nvSpPr>
          <p:cNvPr id="5" name="Footer Placeholder 4">
            <a:extLst>
              <a:ext uri="{FF2B5EF4-FFF2-40B4-BE49-F238E27FC236}">
                <a16:creationId xmlns:a16="http://schemas.microsoft.com/office/drawing/2014/main" id="{4B8A405B-1A23-6770-86D0-9E21DE096A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64C533-8D20-6758-4E28-164B88FC7C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FC3FC5-C309-F447-94FA-195826D4BB47}" type="slidenum">
              <a:rPr lang="en-US" smtClean="0"/>
              <a:t>‹#›</a:t>
            </a:fld>
            <a:endParaRPr lang="en-US"/>
          </a:p>
        </p:txBody>
      </p:sp>
    </p:spTree>
    <p:extLst>
      <p:ext uri="{BB962C8B-B14F-4D97-AF65-F5344CB8AC3E}">
        <p14:creationId xmlns:p14="http://schemas.microsoft.com/office/powerpoint/2010/main" val="24284712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E75C2-02B8-44B3-AB6A-18609E8F1DE0}"/>
              </a:ext>
            </a:extLst>
          </p:cNvPr>
          <p:cNvSpPr>
            <a:spLocks noGrp="1"/>
          </p:cNvSpPr>
          <p:nvPr>
            <p:ph type="ctrTitle"/>
          </p:nvPr>
        </p:nvSpPr>
        <p:spPr>
          <a:xfrm>
            <a:off x="1073085" y="1122363"/>
            <a:ext cx="10045831" cy="2387600"/>
          </a:xfrm>
        </p:spPr>
        <p:txBody>
          <a:bodyPr>
            <a:normAutofit fontScale="90000"/>
          </a:bodyPr>
          <a:lstStyle/>
          <a:p>
            <a:r>
              <a:rPr lang="en-US" dirty="0">
                <a:latin typeface="Helvetica" pitchFamily="2" charset="0"/>
              </a:rPr>
              <a:t>Introduction to the transcriptome assembly project</a:t>
            </a:r>
          </a:p>
        </p:txBody>
      </p:sp>
      <p:sp>
        <p:nvSpPr>
          <p:cNvPr id="3" name="Subtitle 2">
            <a:extLst>
              <a:ext uri="{FF2B5EF4-FFF2-40B4-BE49-F238E27FC236}">
                <a16:creationId xmlns:a16="http://schemas.microsoft.com/office/drawing/2014/main" id="{BB994C7F-7594-D3EA-A8B0-5E3E8ADAFEEE}"/>
              </a:ext>
            </a:extLst>
          </p:cNvPr>
          <p:cNvSpPr>
            <a:spLocks noGrp="1"/>
          </p:cNvSpPr>
          <p:nvPr>
            <p:ph type="subTitle" idx="1"/>
          </p:nvPr>
        </p:nvSpPr>
        <p:spPr/>
        <p:txBody>
          <a:bodyPr/>
          <a:lstStyle/>
          <a:p>
            <a:r>
              <a:rPr lang="en-US" dirty="0">
                <a:latin typeface="Arial" panose="020B0604020202020204" pitchFamily="34" charset="0"/>
                <a:cs typeface="Arial" panose="020B0604020202020204" pitchFamily="34" charset="0"/>
              </a:rPr>
              <a:t>Kris </a:t>
            </a:r>
            <a:r>
              <a:rPr lang="en-US" dirty="0" err="1">
                <a:latin typeface="Arial" panose="020B0604020202020204" pitchFamily="34" charset="0"/>
                <a:cs typeface="Arial" panose="020B0604020202020204" pitchFamily="34" charset="0"/>
              </a:rPr>
              <a:t>Alavattam</a:t>
            </a:r>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Tsukiyama</a:t>
            </a:r>
            <a:r>
              <a:rPr lang="en-US" dirty="0">
                <a:latin typeface="Arial" panose="020B0604020202020204" pitchFamily="34" charset="0"/>
                <a:cs typeface="Arial" panose="020B0604020202020204" pitchFamily="34" charset="0"/>
              </a:rPr>
              <a:t> Lab</a:t>
            </a:r>
          </a:p>
          <a:p>
            <a:r>
              <a:rPr lang="en-US" dirty="0">
                <a:latin typeface="Arial" panose="020B0604020202020204" pitchFamily="34" charset="0"/>
                <a:cs typeface="Arial" panose="020B0604020202020204" pitchFamily="34" charset="0"/>
              </a:rPr>
              <a:t>1/11/2023</a:t>
            </a:r>
          </a:p>
        </p:txBody>
      </p:sp>
    </p:spTree>
    <p:extLst>
      <p:ext uri="{BB962C8B-B14F-4D97-AF65-F5344CB8AC3E}">
        <p14:creationId xmlns:p14="http://schemas.microsoft.com/office/powerpoint/2010/main" val="15354573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7"/>
            <a:ext cx="6096000" cy="6063343"/>
          </a:xfrm>
          <a:solidFill>
            <a:schemeClr val="bg1"/>
          </a:solidFill>
        </p:spPr>
        <p:txBody>
          <a:bodyPr>
            <a:normAutofit fontScale="85000" lnSpcReduction="10000"/>
          </a:bodyPr>
          <a:lstStyle/>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A</a:t>
            </a:r>
            <a:r>
              <a:rPr lang="en-US" sz="2000" b="0" i="0" dirty="0">
                <a:effectLst/>
                <a:latin typeface="Arial" panose="020B0604020202020204" pitchFamily="34" charset="0"/>
                <a:cs typeface="Arial" panose="020B0604020202020204" pitchFamily="34" charset="0"/>
              </a:rPr>
              <a:t>) We input reads that were…</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Not processed</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Processed with </a:t>
            </a:r>
            <a:r>
              <a:rPr lang="en-US" sz="1600" b="0" i="0" dirty="0" err="1">
                <a:effectLst/>
                <a:latin typeface="Consolas" panose="020B0609020204030204" pitchFamily="49" charset="0"/>
                <a:cs typeface="Consolas" panose="020B0609020204030204" pitchFamily="49" charset="0"/>
              </a:rPr>
              <a:t>trim_galore</a:t>
            </a:r>
            <a:r>
              <a:rPr lang="en-US" sz="1600" b="0" i="0" dirty="0">
                <a:effectLst/>
                <a:latin typeface="Arial" panose="020B0604020202020204" pitchFamily="34" charset="0"/>
                <a:cs typeface="Arial" panose="020B0604020202020204" pitchFamily="34" charset="0"/>
              </a:rPr>
              <a:t> alone</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Processed with </a:t>
            </a:r>
            <a:r>
              <a:rPr lang="en-US" sz="1600" b="0" i="0" dirty="0" err="1">
                <a:effectLst/>
                <a:latin typeface="Consolas" panose="020B0609020204030204" pitchFamily="49" charset="0"/>
                <a:cs typeface="Consolas" panose="020B0609020204030204" pitchFamily="49" charset="0"/>
              </a:rPr>
              <a:t>Rcorrector</a:t>
            </a:r>
            <a:r>
              <a:rPr lang="en-US" sz="1600" b="0" i="0" dirty="0">
                <a:effectLst/>
                <a:latin typeface="Arial" panose="020B0604020202020204" pitchFamily="34" charset="0"/>
                <a:cs typeface="Arial" panose="020B0604020202020204" pitchFamily="34" charset="0"/>
              </a:rPr>
              <a:t> alone</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Processed with both </a:t>
            </a:r>
            <a:r>
              <a:rPr lang="en-US" sz="1600" b="0" i="0" dirty="0" err="1">
                <a:effectLst/>
                <a:latin typeface="Consolas" panose="020B0609020204030204" pitchFamily="49" charset="0"/>
                <a:cs typeface="Consolas" panose="020B0609020204030204" pitchFamily="49" charset="0"/>
              </a:rPr>
              <a:t>trim_galore</a:t>
            </a:r>
            <a:r>
              <a:rPr lang="en-US" sz="1600" b="0" i="0" dirty="0">
                <a:effectLst/>
                <a:latin typeface="Arial" panose="020B0604020202020204" pitchFamily="34" charset="0"/>
                <a:cs typeface="Arial" panose="020B0604020202020204" pitchFamily="34" charset="0"/>
              </a:rPr>
              <a:t> and </a:t>
            </a:r>
            <a:r>
              <a:rPr lang="en-US" sz="1600" b="0" i="0" dirty="0" err="1">
                <a:effectLst/>
                <a:latin typeface="Consolas" panose="020B0609020204030204" pitchFamily="49" charset="0"/>
                <a:cs typeface="Consolas" panose="020B0609020204030204" pitchFamily="49" charset="0"/>
              </a:rPr>
              <a:t>Rcorrector</a:t>
            </a:r>
            <a:endParaRPr lang="en-US" sz="1600" b="0" i="0" dirty="0">
              <a:effectLst/>
              <a:latin typeface="Consolas" panose="020B0609020204030204" pitchFamily="49" charset="0"/>
              <a:cs typeface="Consolas" panose="020B0609020204030204" pitchFamily="49" charset="0"/>
            </a:endParaRPr>
          </a:p>
          <a:p>
            <a:pPr algn="l">
              <a:buFont typeface="Arial" panose="020B0604020202020204" pitchFamily="34" charset="0"/>
              <a:buChar char="•"/>
            </a:pPr>
            <a:r>
              <a:rPr lang="en-US" sz="2000" dirty="0">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A–B</a:t>
            </a:r>
            <a:r>
              <a:rPr lang="en-US" sz="2000" dirty="0">
                <a:latin typeface="Arial" panose="020B0604020202020204" pitchFamily="34" charset="0"/>
                <a:cs typeface="Arial" panose="020B0604020202020204" pitchFamily="34" charset="0"/>
              </a:rPr>
              <a:t>) We aligned (</a:t>
            </a:r>
            <a:r>
              <a:rPr lang="en-US" sz="2000" dirty="0">
                <a:latin typeface="Consolas" panose="020B0609020204030204" pitchFamily="49" charset="0"/>
                <a:cs typeface="Consolas" panose="020B0609020204030204" pitchFamily="49" charset="0"/>
              </a:rPr>
              <a:t>STAR</a:t>
            </a:r>
            <a:r>
              <a:rPr lang="en-US" sz="2000" dirty="0">
                <a:latin typeface="Arial" panose="020B0604020202020204" pitchFamily="34" charset="0"/>
                <a:cs typeface="Arial" panose="020B0604020202020204" pitchFamily="34" charset="0"/>
              </a:rPr>
              <a:t>) reads in two different modes:</a:t>
            </a:r>
          </a:p>
          <a:p>
            <a:pPr lvl="1"/>
            <a:r>
              <a:rPr lang="en-US" sz="1200" dirty="0" err="1">
                <a:latin typeface="Arial" panose="020B0604020202020204" pitchFamily="34" charset="0"/>
                <a:cs typeface="Arial" panose="020B0604020202020204" pitchFamily="34" charset="0"/>
              </a:rPr>
              <a:t>EndToEnd</a:t>
            </a:r>
            <a:endParaRPr lang="en-US" sz="1200" dirty="0">
              <a:latin typeface="Arial" panose="020B0604020202020204" pitchFamily="34" charset="0"/>
              <a:cs typeface="Arial" panose="020B0604020202020204" pitchFamily="34" charset="0"/>
            </a:endParaRPr>
          </a:p>
          <a:p>
            <a:pPr lvl="1"/>
            <a:r>
              <a:rPr lang="en-US" sz="1200" dirty="0">
                <a:latin typeface="Arial" panose="020B0604020202020204" pitchFamily="34" charset="0"/>
                <a:cs typeface="Arial" panose="020B0604020202020204" pitchFamily="34" charset="0"/>
              </a:rPr>
              <a:t>Local</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B</a:t>
            </a:r>
            <a:r>
              <a:rPr lang="en-US" sz="2000" b="0" i="0" dirty="0">
                <a:effectLst/>
                <a:latin typeface="Arial" panose="020B0604020202020204" pitchFamily="34" charset="0"/>
                <a:cs typeface="Arial" panose="020B0604020202020204" pitchFamily="34" charset="0"/>
              </a:rPr>
              <a:t>) Run </a:t>
            </a:r>
            <a:r>
              <a:rPr lang="en-US" sz="2000" b="0" i="0" dirty="0">
                <a:effectLst/>
                <a:latin typeface="Consolas" panose="020B0609020204030204" pitchFamily="49" charset="0"/>
                <a:cs typeface="Consolas" panose="020B0609020204030204" pitchFamily="49" charset="0"/>
              </a:rPr>
              <a:t>Trinity</a:t>
            </a:r>
            <a:r>
              <a:rPr lang="en-US" sz="2000" b="0" i="0" dirty="0">
                <a:effectLst/>
                <a:latin typeface="Arial" panose="020B0604020202020204" pitchFamily="34" charset="0"/>
                <a:cs typeface="Arial" panose="020B0604020202020204" pitchFamily="34" charset="0"/>
              </a:rPr>
              <a:t> genome-guided mode allowing </a:t>
            </a:r>
            <a:r>
              <a:rPr lang="en-US" sz="2000" b="0" i="1" dirty="0">
                <a:effectLst/>
                <a:latin typeface="Arial" panose="020B0604020202020204" pitchFamily="34" charset="0"/>
                <a:cs typeface="Arial" panose="020B0604020202020204" pitchFamily="34" charset="0"/>
              </a:rPr>
              <a:t>n</a:t>
            </a:r>
            <a:r>
              <a:rPr lang="en-US" sz="2000" b="0" i="0" dirty="0">
                <a:effectLst/>
                <a:latin typeface="Arial" panose="020B0604020202020204" pitchFamily="34" charset="0"/>
                <a:cs typeface="Arial" panose="020B0604020202020204" pitchFamily="34" charset="0"/>
              </a:rPr>
              <a:t> numbers of multi-mapping reads:</a:t>
            </a:r>
          </a:p>
          <a:p>
            <a:pPr lvl="1"/>
            <a:r>
              <a:rPr lang="en-US" sz="1600" dirty="0">
                <a:latin typeface="Arial" panose="020B0604020202020204" pitchFamily="34" charset="0"/>
                <a:cs typeface="Arial" panose="020B0604020202020204" pitchFamily="34" charset="0"/>
              </a:rPr>
              <a:t>1 (i.e., multi-mapping reads not allowed)</a:t>
            </a:r>
          </a:p>
          <a:p>
            <a:pPr lvl="1"/>
            <a:r>
              <a:rPr lang="en-US" sz="1600" b="0" i="0" dirty="0">
                <a:effectLst/>
                <a:latin typeface="Arial" panose="020B0604020202020204" pitchFamily="34" charset="0"/>
                <a:cs typeface="Arial" panose="020B0604020202020204" pitchFamily="34" charset="0"/>
              </a:rPr>
              <a:t>5</a:t>
            </a:r>
          </a:p>
          <a:p>
            <a:pPr lvl="1"/>
            <a:r>
              <a:rPr lang="en-US" sz="1600" b="0" i="0" dirty="0">
                <a:effectLst/>
                <a:latin typeface="Arial" panose="020B0604020202020204" pitchFamily="34" charset="0"/>
                <a:cs typeface="Arial" panose="020B0604020202020204" pitchFamily="34" charset="0"/>
              </a:rPr>
              <a:t>10</a:t>
            </a:r>
          </a:p>
          <a:p>
            <a:pPr lvl="1"/>
            <a:r>
              <a:rPr lang="en-US" sz="1600" dirty="0">
                <a:latin typeface="Arial" panose="020B0604020202020204" pitchFamily="34" charset="0"/>
                <a:cs typeface="Arial" panose="020B0604020202020204" pitchFamily="34" charset="0"/>
              </a:rPr>
              <a:t>15</a:t>
            </a:r>
          </a:p>
          <a:p>
            <a:pPr lvl="1"/>
            <a:r>
              <a:rPr lang="en-US" sz="1600" b="0" i="0" dirty="0">
                <a:effectLst/>
                <a:latin typeface="Arial" panose="020B0604020202020204" pitchFamily="34" charset="0"/>
                <a:cs typeface="Arial" panose="020B0604020202020204" pitchFamily="34" charset="0"/>
              </a:rPr>
              <a:t>50</a:t>
            </a:r>
          </a:p>
          <a:p>
            <a:pPr lvl="1"/>
            <a:r>
              <a:rPr lang="en-US" sz="1600" dirty="0">
                <a:latin typeface="Arial" panose="020B0604020202020204" pitchFamily="34" charset="0"/>
                <a:cs typeface="Arial" panose="020B0604020202020204" pitchFamily="34" charset="0"/>
              </a:rPr>
              <a:t>100</a:t>
            </a:r>
          </a:p>
          <a:p>
            <a:r>
              <a:rPr lang="en-US" sz="2000" b="0" i="0" dirty="0">
                <a:effectLst/>
                <a:latin typeface="Arial" panose="020B0604020202020204" pitchFamily="34" charset="0"/>
                <a:cs typeface="Arial" panose="020B0604020202020204" pitchFamily="34" charset="0"/>
              </a:rPr>
              <a:t>Run </a:t>
            </a:r>
            <a:r>
              <a:rPr lang="en-US" sz="2000" b="0" i="0" dirty="0">
                <a:effectLst/>
                <a:latin typeface="Consolas" panose="020B0609020204030204" pitchFamily="49" charset="0"/>
                <a:cs typeface="Consolas" panose="020B0609020204030204" pitchFamily="49" charset="0"/>
              </a:rPr>
              <a:t>Trinity</a:t>
            </a:r>
            <a:r>
              <a:rPr lang="en-US" sz="2000" b="0" i="0" dirty="0">
                <a:effectLst/>
                <a:latin typeface="Arial" panose="020B0604020202020204" pitchFamily="34" charset="0"/>
                <a:cs typeface="Arial" panose="020B0604020202020204" pitchFamily="34" charset="0"/>
              </a:rPr>
              <a:t> genome-free mode not allowing multi-mapping reads </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Input the results of </a:t>
            </a:r>
            <a:r>
              <a:rPr lang="en-US" sz="2000" b="0" i="0" dirty="0">
                <a:effectLst/>
                <a:latin typeface="Consolas" panose="020B0609020204030204" pitchFamily="49" charset="0"/>
                <a:cs typeface="Consolas" panose="020B0609020204030204" pitchFamily="49" charset="0"/>
              </a:rPr>
              <a:t>Trinity</a:t>
            </a:r>
            <a:r>
              <a:rPr lang="en-US" sz="2000" b="0" i="0" dirty="0">
                <a:effectLst/>
                <a:latin typeface="Arial" panose="020B0604020202020204" pitchFamily="34" charset="0"/>
                <a:cs typeface="Arial" panose="020B0604020202020204" pitchFamily="34" charset="0"/>
              </a:rPr>
              <a:t> genome-guided and genome-free runs to </a:t>
            </a:r>
            <a:r>
              <a:rPr lang="en-US" sz="2000" dirty="0">
                <a:latin typeface="Consolas" panose="020B0609020204030204" pitchFamily="49" charset="0"/>
                <a:cs typeface="Consolas" panose="020B0609020204030204" pitchFamily="49" charset="0"/>
              </a:rPr>
              <a:t>PASA</a:t>
            </a:r>
            <a:r>
              <a:rPr lang="en-US" sz="2000" dirty="0">
                <a:latin typeface="Arial" panose="020B0604020202020204" pitchFamily="34" charset="0"/>
                <a:cs typeface="Arial" panose="020B0604020202020204" pitchFamily="34" charset="0"/>
              </a:rPr>
              <a:t>, running it with its three different algorithms to cluster and assemble alignments</a:t>
            </a:r>
            <a:endParaRPr lang="en-US" sz="2000" b="0" i="0" dirty="0">
              <a:effectLst/>
              <a:latin typeface="Arial" panose="020B0604020202020204" pitchFamily="34" charset="0"/>
              <a:cs typeface="Arial" panose="020B0604020202020204" pitchFamily="34" charset="0"/>
            </a:endParaRPr>
          </a:p>
          <a:p>
            <a:pPr marL="800100" lvl="1" indent="-342900">
              <a:buFont typeface="+mj-lt"/>
              <a:buAutoNum type="alphaLcParenR"/>
            </a:pPr>
            <a:r>
              <a:rPr lang="en-US" sz="1600" dirty="0">
                <a:latin typeface="Arial" panose="020B0604020202020204" pitchFamily="34" charset="0"/>
                <a:cs typeface="Arial" panose="020B0604020202020204" pitchFamily="34" charset="0"/>
              </a:rPr>
              <a:t> </a:t>
            </a:r>
            <a:r>
              <a:rPr lang="en-US" sz="1600" dirty="0" err="1">
                <a:latin typeface="Consolas" panose="020B0609020204030204" pitchFamily="49" charset="0"/>
                <a:cs typeface="Consolas" panose="020B0609020204030204" pitchFamily="49" charset="0"/>
              </a:rPr>
              <a:t>minimal_overlap</a:t>
            </a:r>
            <a:endParaRPr lang="en-US" sz="1600" dirty="0">
              <a:latin typeface="Arial" panose="020B0604020202020204" pitchFamily="34" charset="0"/>
              <a:cs typeface="Arial" panose="020B0604020202020204" pitchFamily="34" charset="0"/>
            </a:endParaRP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 </a:t>
            </a:r>
            <a:r>
              <a:rPr lang="en-US" sz="1600" b="0" i="0" dirty="0" err="1">
                <a:effectLst/>
                <a:latin typeface="Consolas" panose="020B0609020204030204" pitchFamily="49" charset="0"/>
                <a:cs typeface="Consolas" panose="020B0609020204030204" pitchFamily="49" charset="0"/>
              </a:rPr>
              <a:t>stringent_alignment_overlap</a:t>
            </a:r>
            <a:endParaRPr lang="en-US" sz="1600" b="0" i="0" dirty="0">
              <a:effectLst/>
              <a:latin typeface="Consolas" panose="020B0609020204030204" pitchFamily="49" charset="0"/>
              <a:cs typeface="Consolas" panose="020B0609020204030204" pitchFamily="49" charset="0"/>
            </a:endParaRPr>
          </a:p>
          <a:p>
            <a:pPr marL="800100" lvl="1" indent="-342900">
              <a:buFont typeface="+mj-lt"/>
              <a:buAutoNum type="alphaLcParenR"/>
            </a:pPr>
            <a:r>
              <a:rPr lang="en-US" sz="1600" dirty="0">
                <a:latin typeface="Arial" panose="020B0604020202020204" pitchFamily="34" charset="0"/>
                <a:cs typeface="Arial" panose="020B0604020202020204" pitchFamily="34" charset="0"/>
              </a:rPr>
              <a:t> </a:t>
            </a:r>
            <a:r>
              <a:rPr lang="en-US" sz="1600" dirty="0" err="1">
                <a:latin typeface="Consolas" panose="020B0609020204030204" pitchFamily="49" charset="0"/>
                <a:cs typeface="Consolas" panose="020B0609020204030204" pitchFamily="49" charset="0"/>
              </a:rPr>
              <a:t>gene_overlap</a:t>
            </a:r>
            <a:endParaRPr lang="en-US" sz="1600" b="0" i="0" dirty="0">
              <a:effectLst/>
              <a:latin typeface="Consolas" panose="020B0609020204030204" pitchFamily="49" charset="0"/>
              <a:cs typeface="Consolas" panose="020B0609020204030204" pitchFamily="49" charset="0"/>
            </a:endParaRP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In an experiment to </a:t>
            </a:r>
            <a:r>
              <a:rPr lang="en-US" sz="2200" b="1" i="1" dirty="0">
                <a:solidFill>
                  <a:srgbClr val="737373"/>
                </a:solidFill>
                <a:latin typeface="Helvetica Neue" panose="02000503000000020004" pitchFamily="2" charset="0"/>
              </a:rPr>
              <a:t>optimize</a:t>
            </a:r>
            <a:r>
              <a:rPr lang="en-US" sz="2200" dirty="0">
                <a:solidFill>
                  <a:srgbClr val="737373"/>
                </a:solidFill>
                <a:latin typeface="Helvetica Neue" panose="02000503000000020004" pitchFamily="2" charset="0"/>
              </a:rPr>
              <a:t> read quality control and transcriptome assembly settings, we generated hundreds of transcriptome assemblies…</a:t>
            </a:r>
            <a:endParaRPr lang="en-US" sz="2200" dirty="0"/>
          </a:p>
        </p:txBody>
      </p:sp>
      <p:pic>
        <p:nvPicPr>
          <p:cNvPr id="6" name="Picture 5">
            <a:extLst>
              <a:ext uri="{FF2B5EF4-FFF2-40B4-BE49-F238E27FC236}">
                <a16:creationId xmlns:a16="http://schemas.microsoft.com/office/drawing/2014/main" id="{B03B8580-C943-1836-02D1-F21A13DCCEA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096000" y="794656"/>
            <a:ext cx="8196942" cy="10826976"/>
          </a:xfrm>
          <a:prstGeom prst="rect">
            <a:avLst/>
          </a:prstGeom>
        </p:spPr>
      </p:pic>
      <p:sp>
        <p:nvSpPr>
          <p:cNvPr id="2" name="Rectangle 1">
            <a:extLst>
              <a:ext uri="{FF2B5EF4-FFF2-40B4-BE49-F238E27FC236}">
                <a16:creationId xmlns:a16="http://schemas.microsoft.com/office/drawing/2014/main" id="{DA086DE7-A8D8-3E52-4B32-4F8B7552727E}"/>
              </a:ext>
            </a:extLst>
          </p:cNvPr>
          <p:cNvSpPr/>
          <p:nvPr/>
        </p:nvSpPr>
        <p:spPr>
          <a:xfrm>
            <a:off x="11020926" y="2562726"/>
            <a:ext cx="1171074" cy="441559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A66FB83-B1FB-D41A-E7BA-9E52C8436A2C}"/>
              </a:ext>
            </a:extLst>
          </p:cNvPr>
          <p:cNvSpPr/>
          <p:nvPr/>
        </p:nvSpPr>
        <p:spPr>
          <a:xfrm>
            <a:off x="8057712" y="6733674"/>
            <a:ext cx="1171074" cy="272716"/>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F77736D-B8EA-A5F0-51A1-8735702604FA}"/>
              </a:ext>
            </a:extLst>
          </p:cNvPr>
          <p:cNvCxnSpPr>
            <a:cxnSpLocks/>
          </p:cNvCxnSpPr>
          <p:nvPr/>
        </p:nvCxnSpPr>
        <p:spPr>
          <a:xfrm>
            <a:off x="3704734" y="1034244"/>
            <a:ext cx="4782318" cy="94547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36E88B3-2518-6795-F174-9D1EE180D354}"/>
              </a:ext>
            </a:extLst>
          </p:cNvPr>
          <p:cNvCxnSpPr>
            <a:cxnSpLocks/>
          </p:cNvCxnSpPr>
          <p:nvPr/>
        </p:nvCxnSpPr>
        <p:spPr>
          <a:xfrm flipV="1">
            <a:off x="2974019" y="3826327"/>
            <a:ext cx="5575956" cy="66133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C8E0D41-B6C1-E687-FF0B-F902C73FDD64}"/>
              </a:ext>
            </a:extLst>
          </p:cNvPr>
          <p:cNvCxnSpPr>
            <a:cxnSpLocks/>
          </p:cNvCxnSpPr>
          <p:nvPr/>
        </p:nvCxnSpPr>
        <p:spPr>
          <a:xfrm flipV="1">
            <a:off x="5282214" y="3826326"/>
            <a:ext cx="3267761" cy="126057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450E7A6-7073-11D0-26FF-1CED3F17C639}"/>
              </a:ext>
            </a:extLst>
          </p:cNvPr>
          <p:cNvCxnSpPr>
            <a:cxnSpLocks/>
          </p:cNvCxnSpPr>
          <p:nvPr/>
        </p:nvCxnSpPr>
        <p:spPr>
          <a:xfrm flipV="1">
            <a:off x="5282214" y="5015883"/>
            <a:ext cx="3284737" cy="710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FD5AC3B-8A5A-9385-CD82-AC7A59927E32}"/>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cxnSp>
        <p:nvCxnSpPr>
          <p:cNvPr id="7" name="Straight Arrow Connector 6">
            <a:extLst>
              <a:ext uri="{FF2B5EF4-FFF2-40B4-BE49-F238E27FC236}">
                <a16:creationId xmlns:a16="http://schemas.microsoft.com/office/drawing/2014/main" id="{0135EC6B-D33A-3393-B125-B43AC5FCB10C}"/>
              </a:ext>
            </a:extLst>
          </p:cNvPr>
          <p:cNvCxnSpPr>
            <a:cxnSpLocks/>
          </p:cNvCxnSpPr>
          <p:nvPr/>
        </p:nvCxnSpPr>
        <p:spPr>
          <a:xfrm>
            <a:off x="3977196" y="3005093"/>
            <a:ext cx="4572779" cy="84781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7EB23749-AE96-377D-D811-ACEFE1FD4D5B}"/>
              </a:ext>
            </a:extLst>
          </p:cNvPr>
          <p:cNvCxnSpPr>
            <a:cxnSpLocks/>
          </p:cNvCxnSpPr>
          <p:nvPr/>
        </p:nvCxnSpPr>
        <p:spPr>
          <a:xfrm>
            <a:off x="3977196" y="2301512"/>
            <a:ext cx="4589755" cy="10231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79436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E3EF6-B8D5-818B-2AD6-A6BF234C6860}"/>
              </a:ext>
            </a:extLst>
          </p:cNvPr>
          <p:cNvSpPr>
            <a:spLocks noGrp="1"/>
          </p:cNvSpPr>
          <p:nvPr>
            <p:ph type="title"/>
          </p:nvPr>
        </p:nvSpPr>
        <p:spPr/>
        <p:txBody>
          <a:bodyPr/>
          <a:lstStyle/>
          <a:p>
            <a:r>
              <a:rPr lang="en-US" dirty="0"/>
              <a:t>The Central Problem </a:t>
            </a:r>
          </a:p>
        </p:txBody>
      </p:sp>
      <p:sp>
        <p:nvSpPr>
          <p:cNvPr id="3" name="Content Placeholder 2">
            <a:extLst>
              <a:ext uri="{FF2B5EF4-FFF2-40B4-BE49-F238E27FC236}">
                <a16:creationId xmlns:a16="http://schemas.microsoft.com/office/drawing/2014/main" id="{1D879880-292D-8B60-DB8E-AC50836C3052}"/>
              </a:ext>
            </a:extLst>
          </p:cNvPr>
          <p:cNvSpPr>
            <a:spLocks noGrp="1"/>
          </p:cNvSpPr>
          <p:nvPr>
            <p:ph idx="1"/>
          </p:nvPr>
        </p:nvSpPr>
        <p:spPr/>
        <p:txBody>
          <a:bodyPr/>
          <a:lstStyle/>
          <a:p>
            <a:pPr marL="0" indent="0">
              <a:buNone/>
            </a:pPr>
            <a:r>
              <a:rPr lang="en-US" b="0" i="1" dirty="0">
                <a:solidFill>
                  <a:srgbClr val="000000"/>
                </a:solidFill>
                <a:effectLst/>
                <a:latin typeface="Lucida Grande" panose="020B0600040502020204" pitchFamily="34" charset="0"/>
              </a:rPr>
              <a:t>“Happy families are all alike; every unhappy family is unhappy in its own way.” </a:t>
            </a:r>
          </a:p>
          <a:p>
            <a:pPr marL="0" indent="0">
              <a:buNone/>
            </a:pPr>
            <a:r>
              <a:rPr lang="en-US" i="1" dirty="0">
                <a:solidFill>
                  <a:srgbClr val="000000"/>
                </a:solidFill>
                <a:latin typeface="Lucida Grande" panose="020B0600040502020204" pitchFamily="34" charset="0"/>
              </a:rPr>
              <a:t>	</a:t>
            </a:r>
            <a:r>
              <a:rPr lang="en-US" b="0" i="0" dirty="0">
                <a:solidFill>
                  <a:srgbClr val="000000"/>
                </a:solidFill>
                <a:effectLst/>
                <a:latin typeface="Lucida Grande" panose="020B0600040502020204" pitchFamily="34" charset="0"/>
              </a:rPr>
              <a:t>- Leo </a:t>
            </a:r>
            <a:r>
              <a:rPr lang="en-US" b="0" i="0" dirty="0" err="1">
                <a:solidFill>
                  <a:srgbClr val="000000"/>
                </a:solidFill>
                <a:effectLst/>
                <a:latin typeface="Lucida Grande" panose="020B0600040502020204" pitchFamily="34" charset="0"/>
              </a:rPr>
              <a:t>Tolsoy</a:t>
            </a:r>
            <a:r>
              <a:rPr lang="en-US" b="0" i="0" dirty="0">
                <a:solidFill>
                  <a:srgbClr val="000000"/>
                </a:solidFill>
                <a:effectLst/>
                <a:latin typeface="Lucida Grande" panose="020B0600040502020204" pitchFamily="34" charset="0"/>
              </a:rPr>
              <a:t>, Anna Karenina </a:t>
            </a:r>
          </a:p>
          <a:p>
            <a:endParaRPr lang="en-US" dirty="0">
              <a:solidFill>
                <a:srgbClr val="000000"/>
              </a:solidFill>
              <a:latin typeface="Lucida Grande" panose="020B0600040502020204" pitchFamily="34" charset="0"/>
            </a:endParaRPr>
          </a:p>
          <a:p>
            <a:pPr marL="0" indent="0">
              <a:buNone/>
            </a:pPr>
            <a:endParaRPr lang="en-US" dirty="0">
              <a:solidFill>
                <a:srgbClr val="000000"/>
              </a:solidFill>
              <a:latin typeface="Lucida Grande" panose="020B0600040502020204" pitchFamily="34" charset="0"/>
            </a:endParaRPr>
          </a:p>
          <a:p>
            <a:pPr marL="0" indent="0">
              <a:buNone/>
            </a:pPr>
            <a:r>
              <a:rPr lang="en-US" dirty="0">
                <a:solidFill>
                  <a:srgbClr val="000000"/>
                </a:solidFill>
                <a:latin typeface="Lucida Grande" panose="020B0600040502020204" pitchFamily="34" charset="0"/>
              </a:rPr>
              <a:t>So far, every annotation is flawed in its own way </a:t>
            </a:r>
            <a:endParaRPr lang="en-US" dirty="0"/>
          </a:p>
        </p:txBody>
      </p:sp>
      <p:sp>
        <p:nvSpPr>
          <p:cNvPr id="4" name="TextBox 3">
            <a:extLst>
              <a:ext uri="{FF2B5EF4-FFF2-40B4-BE49-F238E27FC236}">
                <a16:creationId xmlns:a16="http://schemas.microsoft.com/office/drawing/2014/main" id="{E7F7A6CD-6531-2EA3-DA9E-CACB670DD4D3}"/>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490509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lstStyle/>
          <a:p>
            <a:r>
              <a:rPr lang="en-US" dirty="0"/>
              <a:t>Defining transcript boundaries is a key challenge </a:t>
            </a:r>
          </a:p>
        </p:txBody>
      </p:sp>
      <p:grpSp>
        <p:nvGrpSpPr>
          <p:cNvPr id="10" name="Group 9">
            <a:extLst>
              <a:ext uri="{FF2B5EF4-FFF2-40B4-BE49-F238E27FC236}">
                <a16:creationId xmlns:a16="http://schemas.microsoft.com/office/drawing/2014/main" id="{317EC18C-408B-5BBF-FB50-CA1435340082}"/>
              </a:ext>
            </a:extLst>
          </p:cNvPr>
          <p:cNvGrpSpPr/>
          <p:nvPr/>
        </p:nvGrpSpPr>
        <p:grpSpPr>
          <a:xfrm>
            <a:off x="917944" y="1924493"/>
            <a:ext cx="10356113" cy="4877467"/>
            <a:chOff x="223282" y="1924493"/>
            <a:chExt cx="10356113" cy="4877467"/>
          </a:xfrm>
        </p:grpSpPr>
        <p:pic>
          <p:nvPicPr>
            <p:cNvPr id="4" name="Picture 3">
              <a:extLst>
                <a:ext uri="{FF2B5EF4-FFF2-40B4-BE49-F238E27FC236}">
                  <a16:creationId xmlns:a16="http://schemas.microsoft.com/office/drawing/2014/main" id="{F72EDCAE-9EAE-F4EB-1161-0170AE3AC63B}"/>
                </a:ext>
              </a:extLst>
            </p:cNvPr>
            <p:cNvPicPr>
              <a:picLocks noChangeAspect="1"/>
            </p:cNvPicPr>
            <p:nvPr/>
          </p:nvPicPr>
          <p:blipFill rotWithShape="1">
            <a:blip r:embed="rId2"/>
            <a:srcRect l="18976"/>
            <a:stretch/>
          </p:blipFill>
          <p:spPr>
            <a:xfrm>
              <a:off x="1935125" y="2019146"/>
              <a:ext cx="6297535" cy="3964295"/>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4" y="1924493"/>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4" y="2619652"/>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4" y="351684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34784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178838"/>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cxnSp>
          <p:nvCxnSpPr>
            <p:cNvPr id="11" name="Straight Arrow Connector 10">
              <a:extLst>
                <a:ext uri="{FF2B5EF4-FFF2-40B4-BE49-F238E27FC236}">
                  <a16:creationId xmlns:a16="http://schemas.microsoft.com/office/drawing/2014/main" id="{9FB6DC85-57E7-919F-F5F2-D5CF6B1FD878}"/>
                </a:ext>
              </a:extLst>
            </p:cNvPr>
            <p:cNvCxnSpPr/>
            <p:nvPr/>
          </p:nvCxnSpPr>
          <p:spPr>
            <a:xfrm flipV="1">
              <a:off x="3370522" y="5706807"/>
              <a:ext cx="0" cy="606055"/>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H="1" flipV="1">
              <a:off x="5862084" y="4988281"/>
              <a:ext cx="772632" cy="1188682"/>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30A4110-84B6-BFFB-4FBC-A4DFD0EE9673}"/>
                </a:ext>
              </a:extLst>
            </p:cNvPr>
            <p:cNvSpPr txBox="1"/>
            <p:nvPr/>
          </p:nvSpPr>
          <p:spPr>
            <a:xfrm>
              <a:off x="8318205" y="3690509"/>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8318205" y="4401004"/>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8318205" y="5165351"/>
              <a:ext cx="2261190" cy="461665"/>
            </a:xfrm>
            <a:prstGeom prst="rect">
              <a:avLst/>
            </a:prstGeom>
            <a:noFill/>
            <a:ln>
              <a:noFill/>
            </a:ln>
          </p:spPr>
          <p:txBody>
            <a:bodyPr wrap="square" rtlCol="0">
              <a:spAutoFit/>
            </a:bodyPr>
            <a:lstStyle/>
            <a:p>
              <a:r>
                <a:rPr lang="en-US" sz="1200" dirty="0"/>
                <a:t>One of the worst via “mRNA test”</a:t>
              </a:r>
            </a:p>
          </p:txBody>
        </p:sp>
        <p:sp>
          <p:nvSpPr>
            <p:cNvPr id="17" name="TextBox 16">
              <a:extLst>
                <a:ext uri="{FF2B5EF4-FFF2-40B4-BE49-F238E27FC236}">
                  <a16:creationId xmlns:a16="http://schemas.microsoft.com/office/drawing/2014/main" id="{59373716-FA14-B507-19B8-2382968F3625}"/>
                </a:ext>
              </a:extLst>
            </p:cNvPr>
            <p:cNvSpPr txBox="1"/>
            <p:nvPr/>
          </p:nvSpPr>
          <p:spPr>
            <a:xfrm>
              <a:off x="2390556" y="6340295"/>
              <a:ext cx="1959932" cy="461665"/>
            </a:xfrm>
            <a:prstGeom prst="rect">
              <a:avLst/>
            </a:prstGeom>
            <a:noFill/>
            <a:ln>
              <a:noFill/>
            </a:ln>
          </p:spPr>
          <p:txBody>
            <a:bodyPr wrap="square" rtlCol="0">
              <a:spAutoFit/>
            </a:bodyPr>
            <a:lstStyle/>
            <a:p>
              <a:r>
                <a:rPr lang="en-US" sz="1200" dirty="0"/>
                <a:t>No mode splits these into separate transcripts </a:t>
              </a:r>
            </a:p>
          </p:txBody>
        </p:sp>
        <p:sp>
          <p:nvSpPr>
            <p:cNvPr id="18" name="TextBox 17">
              <a:extLst>
                <a:ext uri="{FF2B5EF4-FFF2-40B4-BE49-F238E27FC236}">
                  <a16:creationId xmlns:a16="http://schemas.microsoft.com/office/drawing/2014/main" id="{3536CAF4-8CEB-63B6-53DA-C67C18C0F742}"/>
                </a:ext>
              </a:extLst>
            </p:cNvPr>
            <p:cNvSpPr txBox="1"/>
            <p:nvPr/>
          </p:nvSpPr>
          <p:spPr>
            <a:xfrm>
              <a:off x="5654749" y="6262042"/>
              <a:ext cx="2663455" cy="461665"/>
            </a:xfrm>
            <a:prstGeom prst="rect">
              <a:avLst/>
            </a:prstGeom>
            <a:noFill/>
            <a:ln>
              <a:noFill/>
            </a:ln>
          </p:spPr>
          <p:txBody>
            <a:bodyPr wrap="square" rtlCol="0">
              <a:spAutoFit/>
            </a:bodyPr>
            <a:lstStyle/>
            <a:p>
              <a:r>
                <a:rPr lang="en-US" sz="1200" dirty="0" err="1"/>
                <a:t>minimal_overlap</a:t>
              </a:r>
              <a:r>
                <a:rPr lang="en-US" sz="1200" dirty="0"/>
                <a:t> lumps these together inappropriately </a:t>
              </a:r>
            </a:p>
          </p:txBody>
        </p:sp>
      </p:grpSp>
      <p:sp>
        <p:nvSpPr>
          <p:cNvPr id="3" name="TextBox 2">
            <a:extLst>
              <a:ext uri="{FF2B5EF4-FFF2-40B4-BE49-F238E27FC236}">
                <a16:creationId xmlns:a16="http://schemas.microsoft.com/office/drawing/2014/main" id="{B4F62329-ADDD-62E4-51C3-467508341F31}"/>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0E9E5E71-96D9-0D11-96AD-BB5231D9D7D8}"/>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9328510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lstStyle/>
          <a:p>
            <a:r>
              <a:rPr lang="en-US" dirty="0"/>
              <a:t>Defining transcript boundaries is a key challenge cont. </a:t>
            </a:r>
          </a:p>
        </p:txBody>
      </p:sp>
      <p:grpSp>
        <p:nvGrpSpPr>
          <p:cNvPr id="13" name="Group 12">
            <a:extLst>
              <a:ext uri="{FF2B5EF4-FFF2-40B4-BE49-F238E27FC236}">
                <a16:creationId xmlns:a16="http://schemas.microsoft.com/office/drawing/2014/main" id="{88392D76-13C8-54BC-1F69-A24FA444D464}"/>
              </a:ext>
            </a:extLst>
          </p:cNvPr>
          <p:cNvGrpSpPr/>
          <p:nvPr/>
        </p:nvGrpSpPr>
        <p:grpSpPr>
          <a:xfrm>
            <a:off x="917944" y="1766500"/>
            <a:ext cx="10356113" cy="4957207"/>
            <a:chOff x="223282" y="1766500"/>
            <a:chExt cx="10356113" cy="4957207"/>
          </a:xfrm>
        </p:grpSpPr>
        <p:pic>
          <p:nvPicPr>
            <p:cNvPr id="3" name="Picture 2">
              <a:extLst>
                <a:ext uri="{FF2B5EF4-FFF2-40B4-BE49-F238E27FC236}">
                  <a16:creationId xmlns:a16="http://schemas.microsoft.com/office/drawing/2014/main" id="{2A5D1B35-D0C1-E323-E588-32B16107418A}"/>
                </a:ext>
              </a:extLst>
            </p:cNvPr>
            <p:cNvPicPr>
              <a:picLocks noChangeAspect="1"/>
            </p:cNvPicPr>
            <p:nvPr/>
          </p:nvPicPr>
          <p:blipFill rotWithShape="1">
            <a:blip r:embed="rId2"/>
            <a:srcRect l="10146" t="15588" r="32535" b="12183"/>
            <a:stretch/>
          </p:blipFill>
          <p:spPr>
            <a:xfrm>
              <a:off x="1929809" y="1766500"/>
              <a:ext cx="6388394" cy="4528289"/>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4" y="1924493"/>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4" y="2619652"/>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4" y="351684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34784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178838"/>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H="1" flipV="1">
              <a:off x="4805921" y="4617053"/>
              <a:ext cx="1290079" cy="1644989"/>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30A4110-84B6-BFFB-4FBC-A4DFD0EE9673}"/>
                </a:ext>
              </a:extLst>
            </p:cNvPr>
            <p:cNvSpPr txBox="1"/>
            <p:nvPr/>
          </p:nvSpPr>
          <p:spPr>
            <a:xfrm>
              <a:off x="8318205" y="3690509"/>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8318205" y="4401004"/>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8318205" y="5165351"/>
              <a:ext cx="2261190" cy="461665"/>
            </a:xfrm>
            <a:prstGeom prst="rect">
              <a:avLst/>
            </a:prstGeom>
            <a:noFill/>
            <a:ln>
              <a:noFill/>
            </a:ln>
          </p:spPr>
          <p:txBody>
            <a:bodyPr wrap="square" rtlCol="0">
              <a:spAutoFit/>
            </a:bodyPr>
            <a:lstStyle/>
            <a:p>
              <a:r>
                <a:rPr lang="en-US" sz="1200" dirty="0"/>
                <a:t>One of the worst via “mRNA test”</a:t>
              </a:r>
            </a:p>
          </p:txBody>
        </p:sp>
        <p:sp>
          <p:nvSpPr>
            <p:cNvPr id="18" name="TextBox 17">
              <a:extLst>
                <a:ext uri="{FF2B5EF4-FFF2-40B4-BE49-F238E27FC236}">
                  <a16:creationId xmlns:a16="http://schemas.microsoft.com/office/drawing/2014/main" id="{3536CAF4-8CEB-63B6-53DA-C67C18C0F742}"/>
                </a:ext>
              </a:extLst>
            </p:cNvPr>
            <p:cNvSpPr txBox="1"/>
            <p:nvPr/>
          </p:nvSpPr>
          <p:spPr>
            <a:xfrm>
              <a:off x="5654749" y="6262042"/>
              <a:ext cx="2663455" cy="461665"/>
            </a:xfrm>
            <a:prstGeom prst="rect">
              <a:avLst/>
            </a:prstGeom>
            <a:noFill/>
            <a:ln>
              <a:noFill/>
            </a:ln>
          </p:spPr>
          <p:txBody>
            <a:bodyPr wrap="square" rtlCol="0">
              <a:spAutoFit/>
            </a:bodyPr>
            <a:lstStyle/>
            <a:p>
              <a:r>
                <a:rPr lang="en-US" sz="1200" dirty="0"/>
                <a:t>PASA “stringent” splits these inappropriately </a:t>
              </a:r>
            </a:p>
          </p:txBody>
        </p:sp>
      </p:grpSp>
      <p:sp>
        <p:nvSpPr>
          <p:cNvPr id="11" name="TextBox 10">
            <a:extLst>
              <a:ext uri="{FF2B5EF4-FFF2-40B4-BE49-F238E27FC236}">
                <a16:creationId xmlns:a16="http://schemas.microsoft.com/office/drawing/2014/main" id="{B46AE70A-67B3-07D5-693C-D1B9B4C7E3F8}"/>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BB2DDA9-9CC4-52F7-C01D-7F6DA7313F99}"/>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23050371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lstStyle/>
          <a:p>
            <a:r>
              <a:rPr lang="en-US" dirty="0"/>
              <a:t>No mode is always best </a:t>
            </a:r>
            <a:r>
              <a:rPr lang="en-US" dirty="0">
                <a:sym typeface="Wingdings" pitchFamily="2" charset="2"/>
              </a:rPr>
              <a:t> </a:t>
            </a:r>
            <a:endParaRPr lang="en-US" dirty="0"/>
          </a:p>
        </p:txBody>
      </p:sp>
      <p:grpSp>
        <p:nvGrpSpPr>
          <p:cNvPr id="11" name="Group 10">
            <a:extLst>
              <a:ext uri="{FF2B5EF4-FFF2-40B4-BE49-F238E27FC236}">
                <a16:creationId xmlns:a16="http://schemas.microsoft.com/office/drawing/2014/main" id="{11109777-7F5B-5B35-03DF-E1A8011338C2}"/>
              </a:ext>
            </a:extLst>
          </p:cNvPr>
          <p:cNvGrpSpPr/>
          <p:nvPr/>
        </p:nvGrpSpPr>
        <p:grpSpPr>
          <a:xfrm>
            <a:off x="2048539" y="1561281"/>
            <a:ext cx="8094923" cy="5119834"/>
            <a:chOff x="223282" y="1561281"/>
            <a:chExt cx="8094923" cy="5119834"/>
          </a:xfrm>
        </p:grpSpPr>
        <p:pic>
          <p:nvPicPr>
            <p:cNvPr id="4" name="Picture 3">
              <a:extLst>
                <a:ext uri="{FF2B5EF4-FFF2-40B4-BE49-F238E27FC236}">
                  <a16:creationId xmlns:a16="http://schemas.microsoft.com/office/drawing/2014/main" id="{6ED7F442-0251-BB56-8685-B444E4986443}"/>
                </a:ext>
              </a:extLst>
            </p:cNvPr>
            <p:cNvPicPr>
              <a:picLocks noChangeAspect="1"/>
            </p:cNvPicPr>
            <p:nvPr/>
          </p:nvPicPr>
          <p:blipFill rotWithShape="1">
            <a:blip r:embed="rId2"/>
            <a:srcRect l="21168"/>
            <a:stretch/>
          </p:blipFill>
          <p:spPr>
            <a:xfrm>
              <a:off x="1935124" y="1561281"/>
              <a:ext cx="4044802" cy="4742121"/>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4" y="1924493"/>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4" y="2619652"/>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4" y="351684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34784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178838"/>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V="1">
              <a:off x="3278374" y="5818824"/>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30A4110-84B6-BFFB-4FBC-A4DFD0EE9673}"/>
                </a:ext>
              </a:extLst>
            </p:cNvPr>
            <p:cNvSpPr txBox="1"/>
            <p:nvPr/>
          </p:nvSpPr>
          <p:spPr>
            <a:xfrm>
              <a:off x="6057015" y="3761295"/>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6057015" y="4532506"/>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6024233" y="5629972"/>
              <a:ext cx="2261190" cy="461665"/>
            </a:xfrm>
            <a:prstGeom prst="rect">
              <a:avLst/>
            </a:prstGeom>
            <a:noFill/>
            <a:ln>
              <a:noFill/>
            </a:ln>
          </p:spPr>
          <p:txBody>
            <a:bodyPr wrap="square" rtlCol="0">
              <a:spAutoFit/>
            </a:bodyPr>
            <a:lstStyle/>
            <a:p>
              <a:r>
                <a:rPr lang="en-US" sz="1200" dirty="0"/>
                <a:t>One of the worst via “mRNA test”</a:t>
              </a:r>
            </a:p>
          </p:txBody>
        </p:sp>
        <p:sp>
          <p:nvSpPr>
            <p:cNvPr id="18" name="TextBox 17">
              <a:extLst>
                <a:ext uri="{FF2B5EF4-FFF2-40B4-BE49-F238E27FC236}">
                  <a16:creationId xmlns:a16="http://schemas.microsoft.com/office/drawing/2014/main" id="{3536CAF4-8CEB-63B6-53DA-C67C18C0F742}"/>
                </a:ext>
              </a:extLst>
            </p:cNvPr>
            <p:cNvSpPr txBox="1"/>
            <p:nvPr/>
          </p:nvSpPr>
          <p:spPr>
            <a:xfrm>
              <a:off x="2023288" y="6303402"/>
              <a:ext cx="1995819" cy="276999"/>
            </a:xfrm>
            <a:prstGeom prst="rect">
              <a:avLst/>
            </a:prstGeom>
            <a:noFill/>
            <a:ln>
              <a:noFill/>
            </a:ln>
          </p:spPr>
          <p:txBody>
            <a:bodyPr wrap="square" rtlCol="0">
              <a:spAutoFit/>
            </a:bodyPr>
            <a:lstStyle/>
            <a:p>
              <a:r>
                <a:rPr lang="en-US" sz="1200" dirty="0" err="1"/>
                <a:t>minimal_overlap</a:t>
              </a:r>
              <a:r>
                <a:rPr lang="en-US" sz="1200" dirty="0"/>
                <a:t> is bad here</a:t>
              </a:r>
            </a:p>
          </p:txBody>
        </p:sp>
        <p:cxnSp>
          <p:nvCxnSpPr>
            <p:cNvPr id="17" name="Straight Arrow Connector 16">
              <a:extLst>
                <a:ext uri="{FF2B5EF4-FFF2-40B4-BE49-F238E27FC236}">
                  <a16:creationId xmlns:a16="http://schemas.microsoft.com/office/drawing/2014/main" id="{22AA7DAC-A151-E3E8-0E6A-C24F922D74C6}"/>
                </a:ext>
              </a:extLst>
            </p:cNvPr>
            <p:cNvCxnSpPr>
              <a:cxnSpLocks/>
            </p:cNvCxnSpPr>
            <p:nvPr/>
          </p:nvCxnSpPr>
          <p:spPr>
            <a:xfrm flipV="1">
              <a:off x="5355267" y="5906971"/>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F401FB8-C2D9-9824-C961-5E7CA54B27CC}"/>
                </a:ext>
              </a:extLst>
            </p:cNvPr>
            <p:cNvSpPr txBox="1"/>
            <p:nvPr/>
          </p:nvSpPr>
          <p:spPr>
            <a:xfrm>
              <a:off x="4312832" y="6404116"/>
              <a:ext cx="2630228" cy="276999"/>
            </a:xfrm>
            <a:prstGeom prst="rect">
              <a:avLst/>
            </a:prstGeom>
            <a:noFill/>
            <a:ln>
              <a:noFill/>
            </a:ln>
          </p:spPr>
          <p:txBody>
            <a:bodyPr wrap="square" rtlCol="0">
              <a:spAutoFit/>
            </a:bodyPr>
            <a:lstStyle/>
            <a:p>
              <a:r>
                <a:rPr lang="en-US" sz="1200" dirty="0" err="1"/>
                <a:t>minimal_overlap</a:t>
              </a:r>
              <a:r>
                <a:rPr lang="en-US" sz="1200" dirty="0"/>
                <a:t> is better here</a:t>
              </a:r>
            </a:p>
          </p:txBody>
        </p:sp>
      </p:grpSp>
      <p:sp>
        <p:nvSpPr>
          <p:cNvPr id="10" name="TextBox 9">
            <a:extLst>
              <a:ext uri="{FF2B5EF4-FFF2-40B4-BE49-F238E27FC236}">
                <a16:creationId xmlns:a16="http://schemas.microsoft.com/office/drawing/2014/main" id="{ABC1C5DD-C1AD-11EE-5CBA-CDE9C6626A16}"/>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C1DF23DE-C4CF-F513-DFD9-8E8D55955D78}"/>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38838436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normAutofit fontScale="90000"/>
          </a:bodyPr>
          <a:lstStyle/>
          <a:p>
            <a:r>
              <a:rPr lang="en-US" dirty="0"/>
              <a:t>Gene overlap mode generates small additional fragments – unclear if these are “real” or not</a:t>
            </a:r>
          </a:p>
        </p:txBody>
      </p: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V="1">
            <a:off x="3607984" y="3625889"/>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2AA7DAC-A151-E3E8-0E6A-C24F922D74C6}"/>
              </a:ext>
            </a:extLst>
          </p:cNvPr>
          <p:cNvCxnSpPr>
            <a:cxnSpLocks/>
          </p:cNvCxnSpPr>
          <p:nvPr/>
        </p:nvCxnSpPr>
        <p:spPr>
          <a:xfrm flipV="1">
            <a:off x="4185686" y="4094094"/>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15E7594-0EFF-5296-21FF-BE2387B4CA54}"/>
              </a:ext>
            </a:extLst>
          </p:cNvPr>
          <p:cNvCxnSpPr>
            <a:cxnSpLocks/>
          </p:cNvCxnSpPr>
          <p:nvPr/>
        </p:nvCxnSpPr>
        <p:spPr>
          <a:xfrm flipH="1" flipV="1">
            <a:off x="4236852" y="3652139"/>
            <a:ext cx="280431" cy="468205"/>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AD1C6BE5-1721-5C15-2008-50E541F81606}"/>
              </a:ext>
            </a:extLst>
          </p:cNvPr>
          <p:cNvGrpSpPr/>
          <p:nvPr/>
        </p:nvGrpSpPr>
        <p:grpSpPr>
          <a:xfrm>
            <a:off x="375684" y="1818524"/>
            <a:ext cx="11440633" cy="4832214"/>
            <a:chOff x="223282" y="1818524"/>
            <a:chExt cx="11440633" cy="4832214"/>
          </a:xfrm>
        </p:grpSpPr>
        <p:pic>
          <p:nvPicPr>
            <p:cNvPr id="3" name="Picture 2">
              <a:extLst>
                <a:ext uri="{FF2B5EF4-FFF2-40B4-BE49-F238E27FC236}">
                  <a16:creationId xmlns:a16="http://schemas.microsoft.com/office/drawing/2014/main" id="{78503E55-946C-846B-7D83-968F5EBBC92E}"/>
                </a:ext>
              </a:extLst>
            </p:cNvPr>
            <p:cNvPicPr>
              <a:picLocks noChangeAspect="1"/>
            </p:cNvPicPr>
            <p:nvPr/>
          </p:nvPicPr>
          <p:blipFill rotWithShape="1">
            <a:blip r:embed="rId2"/>
            <a:srcRect l="24501"/>
            <a:stretch/>
          </p:blipFill>
          <p:spPr>
            <a:xfrm>
              <a:off x="1935124" y="1836572"/>
              <a:ext cx="3813535" cy="4814166"/>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2" y="1818524"/>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2" y="2419511"/>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2" y="306852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16317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36323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sp>
          <p:nvSpPr>
            <p:cNvPr id="14" name="TextBox 13">
              <a:extLst>
                <a:ext uri="{FF2B5EF4-FFF2-40B4-BE49-F238E27FC236}">
                  <a16:creationId xmlns:a16="http://schemas.microsoft.com/office/drawing/2014/main" id="{030A4110-84B6-BFFB-4FBC-A4DFD0EE9673}"/>
                </a:ext>
              </a:extLst>
            </p:cNvPr>
            <p:cNvSpPr txBox="1"/>
            <p:nvPr/>
          </p:nvSpPr>
          <p:spPr>
            <a:xfrm>
              <a:off x="5812465" y="3290500"/>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5812465" y="4578672"/>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5819096" y="5640231"/>
              <a:ext cx="2261190" cy="461665"/>
            </a:xfrm>
            <a:prstGeom prst="rect">
              <a:avLst/>
            </a:prstGeom>
            <a:noFill/>
            <a:ln>
              <a:noFill/>
            </a:ln>
          </p:spPr>
          <p:txBody>
            <a:bodyPr wrap="square" rtlCol="0">
              <a:spAutoFit/>
            </a:bodyPr>
            <a:lstStyle/>
            <a:p>
              <a:r>
                <a:rPr lang="en-US" sz="1200" dirty="0"/>
                <a:t>One of the worst via “mRNA test”</a:t>
              </a:r>
            </a:p>
          </p:txBody>
        </p:sp>
        <p:sp>
          <p:nvSpPr>
            <p:cNvPr id="13" name="TextBox 12">
              <a:extLst>
                <a:ext uri="{FF2B5EF4-FFF2-40B4-BE49-F238E27FC236}">
                  <a16:creationId xmlns:a16="http://schemas.microsoft.com/office/drawing/2014/main" id="{93ADF356-684E-A5DC-61CC-BE6617717C8B}"/>
                </a:ext>
              </a:extLst>
            </p:cNvPr>
            <p:cNvSpPr txBox="1"/>
            <p:nvPr/>
          </p:nvSpPr>
          <p:spPr>
            <a:xfrm>
              <a:off x="8474148" y="3101345"/>
              <a:ext cx="3189767" cy="1200329"/>
            </a:xfrm>
            <a:prstGeom prst="rect">
              <a:avLst/>
            </a:prstGeom>
            <a:noFill/>
          </p:spPr>
          <p:txBody>
            <a:bodyPr wrap="square" rtlCol="0">
              <a:spAutoFit/>
            </a:bodyPr>
            <a:lstStyle/>
            <a:p>
              <a:r>
                <a:rPr lang="en-US" sz="2400" dirty="0"/>
                <a:t>These seem like they would be easy to remove…</a:t>
              </a:r>
            </a:p>
          </p:txBody>
        </p:sp>
      </p:grpSp>
      <p:sp>
        <p:nvSpPr>
          <p:cNvPr id="4" name="TextBox 3">
            <a:extLst>
              <a:ext uri="{FF2B5EF4-FFF2-40B4-BE49-F238E27FC236}">
                <a16:creationId xmlns:a16="http://schemas.microsoft.com/office/drawing/2014/main" id="{01B3EC4B-14EE-B7E3-D23F-5927D51BE33C}"/>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E1B09A1B-2071-53AC-2D1B-FFD32B522DBB}"/>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8520421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normAutofit fontScale="90000"/>
          </a:bodyPr>
          <a:lstStyle/>
          <a:p>
            <a:r>
              <a:rPr lang="en-US" dirty="0"/>
              <a:t>Minimal Overlap can be better at capturing lowly expressed transcripts but this has drawbacks </a:t>
            </a:r>
          </a:p>
        </p:txBody>
      </p:sp>
      <p:grpSp>
        <p:nvGrpSpPr>
          <p:cNvPr id="13" name="Group 12">
            <a:extLst>
              <a:ext uri="{FF2B5EF4-FFF2-40B4-BE49-F238E27FC236}">
                <a16:creationId xmlns:a16="http://schemas.microsoft.com/office/drawing/2014/main" id="{A2F778B6-49E1-8F93-C4F6-4448E4CC09C5}"/>
              </a:ext>
            </a:extLst>
          </p:cNvPr>
          <p:cNvGrpSpPr/>
          <p:nvPr/>
        </p:nvGrpSpPr>
        <p:grpSpPr>
          <a:xfrm>
            <a:off x="2029046" y="1657402"/>
            <a:ext cx="8133908" cy="5090554"/>
            <a:chOff x="223282" y="1657402"/>
            <a:chExt cx="8133908" cy="5090554"/>
          </a:xfrm>
        </p:grpSpPr>
        <p:pic>
          <p:nvPicPr>
            <p:cNvPr id="4" name="Picture 3">
              <a:extLst>
                <a:ext uri="{FF2B5EF4-FFF2-40B4-BE49-F238E27FC236}">
                  <a16:creationId xmlns:a16="http://schemas.microsoft.com/office/drawing/2014/main" id="{70D1EA1D-3193-13C1-C897-F08674BBC529}"/>
                </a:ext>
              </a:extLst>
            </p:cNvPr>
            <p:cNvPicPr>
              <a:picLocks noChangeAspect="1"/>
            </p:cNvPicPr>
            <p:nvPr/>
          </p:nvPicPr>
          <p:blipFill rotWithShape="1">
            <a:blip r:embed="rId2"/>
            <a:srcRect l="26517"/>
            <a:stretch/>
          </p:blipFill>
          <p:spPr>
            <a:xfrm>
              <a:off x="1935124" y="1657402"/>
              <a:ext cx="3687502" cy="5011544"/>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2" y="1818524"/>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2" y="2419511"/>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2" y="306852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16317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36323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sp>
          <p:nvSpPr>
            <p:cNvPr id="14" name="TextBox 13">
              <a:extLst>
                <a:ext uri="{FF2B5EF4-FFF2-40B4-BE49-F238E27FC236}">
                  <a16:creationId xmlns:a16="http://schemas.microsoft.com/office/drawing/2014/main" id="{030A4110-84B6-BFFB-4FBC-A4DFD0EE9673}"/>
                </a:ext>
              </a:extLst>
            </p:cNvPr>
            <p:cNvSpPr txBox="1"/>
            <p:nvPr/>
          </p:nvSpPr>
          <p:spPr>
            <a:xfrm>
              <a:off x="5812465" y="3290500"/>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5812465" y="4578672"/>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5819096" y="5640231"/>
              <a:ext cx="2261190" cy="461665"/>
            </a:xfrm>
            <a:prstGeom prst="rect">
              <a:avLst/>
            </a:prstGeom>
            <a:noFill/>
            <a:ln>
              <a:noFill/>
            </a:ln>
          </p:spPr>
          <p:txBody>
            <a:bodyPr wrap="square" rtlCol="0">
              <a:spAutoFit/>
            </a:bodyPr>
            <a:lstStyle/>
            <a:p>
              <a:r>
                <a:rPr lang="en-US" sz="1200" dirty="0"/>
                <a:t>One of the worst via “mRNA test”</a:t>
              </a:r>
            </a:p>
          </p:txBody>
        </p:sp>
        <p:cxnSp>
          <p:nvCxnSpPr>
            <p:cNvPr id="17" name="Straight Arrow Connector 16">
              <a:extLst>
                <a:ext uri="{FF2B5EF4-FFF2-40B4-BE49-F238E27FC236}">
                  <a16:creationId xmlns:a16="http://schemas.microsoft.com/office/drawing/2014/main" id="{22AA7DAC-A151-E3E8-0E6A-C24F922D74C6}"/>
                </a:ext>
              </a:extLst>
            </p:cNvPr>
            <p:cNvCxnSpPr>
              <a:cxnSpLocks/>
            </p:cNvCxnSpPr>
            <p:nvPr/>
          </p:nvCxnSpPr>
          <p:spPr>
            <a:xfrm flipV="1">
              <a:off x="2723930" y="5965615"/>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15E7594-0EFF-5296-21FF-BE2387B4CA54}"/>
                </a:ext>
              </a:extLst>
            </p:cNvPr>
            <p:cNvCxnSpPr>
              <a:cxnSpLocks/>
            </p:cNvCxnSpPr>
            <p:nvPr/>
          </p:nvCxnSpPr>
          <p:spPr>
            <a:xfrm flipH="1" flipV="1">
              <a:off x="5139072" y="6368953"/>
              <a:ext cx="905312" cy="120742"/>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DA64409-AD5C-733A-B81B-2B77E7D2758C}"/>
                </a:ext>
              </a:extLst>
            </p:cNvPr>
            <p:cNvSpPr txBox="1"/>
            <p:nvPr/>
          </p:nvSpPr>
          <p:spPr>
            <a:xfrm>
              <a:off x="1306255" y="6435685"/>
              <a:ext cx="2983974" cy="276999"/>
            </a:xfrm>
            <a:prstGeom prst="rect">
              <a:avLst/>
            </a:prstGeom>
            <a:noFill/>
            <a:ln>
              <a:noFill/>
            </a:ln>
          </p:spPr>
          <p:txBody>
            <a:bodyPr wrap="square" rtlCol="0">
              <a:spAutoFit/>
            </a:bodyPr>
            <a:lstStyle/>
            <a:p>
              <a:r>
                <a:rPr lang="en-US" sz="1200" dirty="0" err="1"/>
                <a:t>minimal_overlap</a:t>
              </a:r>
              <a:r>
                <a:rPr lang="en-US" sz="1200" dirty="0"/>
                <a:t> makes this one transcript! </a:t>
              </a:r>
            </a:p>
          </p:txBody>
        </p:sp>
        <p:sp>
          <p:nvSpPr>
            <p:cNvPr id="18" name="TextBox 17">
              <a:extLst>
                <a:ext uri="{FF2B5EF4-FFF2-40B4-BE49-F238E27FC236}">
                  <a16:creationId xmlns:a16="http://schemas.microsoft.com/office/drawing/2014/main" id="{7858A9CB-6785-8CEA-7388-4CA4B3000700}"/>
                </a:ext>
              </a:extLst>
            </p:cNvPr>
            <p:cNvSpPr txBox="1"/>
            <p:nvPr/>
          </p:nvSpPr>
          <p:spPr>
            <a:xfrm>
              <a:off x="6096000" y="6286291"/>
              <a:ext cx="2261190" cy="461665"/>
            </a:xfrm>
            <a:prstGeom prst="rect">
              <a:avLst/>
            </a:prstGeom>
            <a:noFill/>
            <a:ln>
              <a:noFill/>
            </a:ln>
          </p:spPr>
          <p:txBody>
            <a:bodyPr wrap="square" rtlCol="0">
              <a:spAutoFit/>
            </a:bodyPr>
            <a:lstStyle/>
            <a:p>
              <a:r>
                <a:rPr lang="en-US" sz="1200" dirty="0" err="1"/>
                <a:t>minimal_overlap</a:t>
              </a:r>
              <a:r>
                <a:rPr lang="en-US" sz="1200" dirty="0"/>
                <a:t> also</a:t>
              </a:r>
            </a:p>
            <a:p>
              <a:r>
                <a:rPr lang="en-US" sz="1200" dirty="0"/>
                <a:t>makes this one transcript :( </a:t>
              </a:r>
            </a:p>
          </p:txBody>
        </p:sp>
      </p:grpSp>
      <p:sp>
        <p:nvSpPr>
          <p:cNvPr id="12" name="TextBox 11">
            <a:extLst>
              <a:ext uri="{FF2B5EF4-FFF2-40B4-BE49-F238E27FC236}">
                <a16:creationId xmlns:a16="http://schemas.microsoft.com/office/drawing/2014/main" id="{E28C9EA7-3A7B-E74A-B13D-2A51821AF4A7}"/>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CD65E288-4DEB-D357-1CF3-B6FF9760F177}"/>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42100213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934A-6E35-3952-8240-4CFF1025CA1D}"/>
              </a:ext>
            </a:extLst>
          </p:cNvPr>
          <p:cNvSpPr>
            <a:spLocks noGrp="1"/>
          </p:cNvSpPr>
          <p:nvPr>
            <p:ph type="title"/>
          </p:nvPr>
        </p:nvSpPr>
        <p:spPr/>
        <p:txBody>
          <a:bodyPr>
            <a:normAutofit fontScale="90000"/>
          </a:bodyPr>
          <a:lstStyle/>
          <a:p>
            <a:r>
              <a:rPr lang="en-US" sz="3600" dirty="0" err="1">
                <a:latin typeface="Consolas" panose="020B0609020204030204" pitchFamily="49" charset="0"/>
                <a:cs typeface="Consolas" panose="020B0609020204030204" pitchFamily="49" charset="0"/>
              </a:rPr>
              <a:t>minimal_overlap</a:t>
            </a:r>
            <a:r>
              <a:rPr lang="en-US" dirty="0"/>
              <a:t> may be better at capturing lowly expressed transcripts, but this has drawbacks </a:t>
            </a:r>
          </a:p>
        </p:txBody>
      </p:sp>
      <p:cxnSp>
        <p:nvCxnSpPr>
          <p:cNvPr id="12" name="Straight Arrow Connector 11">
            <a:extLst>
              <a:ext uri="{FF2B5EF4-FFF2-40B4-BE49-F238E27FC236}">
                <a16:creationId xmlns:a16="http://schemas.microsoft.com/office/drawing/2014/main" id="{3DE91C86-A95D-E99D-FC7C-EF5D1ACB98E3}"/>
              </a:ext>
            </a:extLst>
          </p:cNvPr>
          <p:cNvCxnSpPr>
            <a:cxnSpLocks/>
          </p:cNvCxnSpPr>
          <p:nvPr/>
        </p:nvCxnSpPr>
        <p:spPr>
          <a:xfrm flipV="1">
            <a:off x="1306256" y="-547962"/>
            <a:ext cx="0" cy="48457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D1A04422-8DA9-F9FF-9183-E56A102407E6}"/>
              </a:ext>
            </a:extLst>
          </p:cNvPr>
          <p:cNvGrpSpPr/>
          <p:nvPr/>
        </p:nvGrpSpPr>
        <p:grpSpPr>
          <a:xfrm>
            <a:off x="1556897" y="1672655"/>
            <a:ext cx="9078206" cy="5162995"/>
            <a:chOff x="223282" y="1672655"/>
            <a:chExt cx="9078206" cy="5162995"/>
          </a:xfrm>
        </p:grpSpPr>
        <p:pic>
          <p:nvPicPr>
            <p:cNvPr id="3" name="Picture 2">
              <a:extLst>
                <a:ext uri="{FF2B5EF4-FFF2-40B4-BE49-F238E27FC236}">
                  <a16:creationId xmlns:a16="http://schemas.microsoft.com/office/drawing/2014/main" id="{464A54AD-FE0F-5360-0391-E93442999579}"/>
                </a:ext>
              </a:extLst>
            </p:cNvPr>
            <p:cNvPicPr>
              <a:picLocks noChangeAspect="1"/>
            </p:cNvPicPr>
            <p:nvPr/>
          </p:nvPicPr>
          <p:blipFill rotWithShape="1">
            <a:blip r:embed="rId3"/>
            <a:srcRect l="19722"/>
            <a:stretch/>
          </p:blipFill>
          <p:spPr>
            <a:xfrm>
              <a:off x="1935124" y="1672655"/>
              <a:ext cx="5105174" cy="4631669"/>
            </a:xfrm>
            <a:prstGeom prst="rect">
              <a:avLst/>
            </a:prstGeom>
          </p:spPr>
        </p:pic>
        <p:sp>
          <p:nvSpPr>
            <p:cNvPr id="5" name="TextBox 4">
              <a:extLst>
                <a:ext uri="{FF2B5EF4-FFF2-40B4-BE49-F238E27FC236}">
                  <a16:creationId xmlns:a16="http://schemas.microsoft.com/office/drawing/2014/main" id="{1AB75D7D-3176-4DF9-4E17-5B5B79D4BC13}"/>
                </a:ext>
              </a:extLst>
            </p:cNvPr>
            <p:cNvSpPr txBox="1"/>
            <p:nvPr/>
          </p:nvSpPr>
          <p:spPr>
            <a:xfrm>
              <a:off x="223282" y="1818524"/>
              <a:ext cx="1711842" cy="646331"/>
            </a:xfrm>
            <a:prstGeom prst="rect">
              <a:avLst/>
            </a:prstGeom>
            <a:noFill/>
          </p:spPr>
          <p:txBody>
            <a:bodyPr wrap="square" rtlCol="0">
              <a:spAutoFit/>
            </a:bodyPr>
            <a:lstStyle/>
            <a:p>
              <a:r>
                <a:rPr lang="en-US" dirty="0"/>
                <a:t>Forward-stand transcription Q</a:t>
              </a:r>
            </a:p>
          </p:txBody>
        </p:sp>
        <p:sp>
          <p:nvSpPr>
            <p:cNvPr id="6" name="TextBox 5">
              <a:extLst>
                <a:ext uri="{FF2B5EF4-FFF2-40B4-BE49-F238E27FC236}">
                  <a16:creationId xmlns:a16="http://schemas.microsoft.com/office/drawing/2014/main" id="{0EC0ECE4-1FB4-E0B3-05F0-6DC434AB80F6}"/>
                </a:ext>
              </a:extLst>
            </p:cNvPr>
            <p:cNvSpPr txBox="1"/>
            <p:nvPr/>
          </p:nvSpPr>
          <p:spPr>
            <a:xfrm>
              <a:off x="223282" y="2419511"/>
              <a:ext cx="1711842" cy="646331"/>
            </a:xfrm>
            <a:prstGeom prst="rect">
              <a:avLst/>
            </a:prstGeom>
            <a:noFill/>
          </p:spPr>
          <p:txBody>
            <a:bodyPr wrap="square" rtlCol="0">
              <a:spAutoFit/>
            </a:bodyPr>
            <a:lstStyle/>
            <a:p>
              <a:r>
                <a:rPr lang="en-US" dirty="0"/>
                <a:t>Reverse-stand transcription Q</a:t>
              </a:r>
            </a:p>
          </p:txBody>
        </p:sp>
        <p:sp>
          <p:nvSpPr>
            <p:cNvPr id="7" name="TextBox 6">
              <a:extLst>
                <a:ext uri="{FF2B5EF4-FFF2-40B4-BE49-F238E27FC236}">
                  <a16:creationId xmlns:a16="http://schemas.microsoft.com/office/drawing/2014/main" id="{DC0B4747-2C7D-B4CF-6389-1EE95112C9B6}"/>
                </a:ext>
              </a:extLst>
            </p:cNvPr>
            <p:cNvSpPr txBox="1"/>
            <p:nvPr/>
          </p:nvSpPr>
          <p:spPr>
            <a:xfrm>
              <a:off x="223282" y="306852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a:t>
              </a:r>
              <a:r>
                <a:rPr lang="en-US" sz="1200" dirty="0" err="1"/>
                <a:t>gene_overlap</a:t>
              </a:r>
              <a:r>
                <a:rPr lang="en-US" sz="1200" dirty="0"/>
                <a:t> 30</a:t>
              </a:r>
            </a:p>
            <a:p>
              <a:r>
                <a:rPr lang="en-US" sz="1200" dirty="0"/>
                <a:t>Multi-mappers: 10 </a:t>
              </a:r>
            </a:p>
            <a:p>
              <a:r>
                <a:rPr lang="en-US" sz="1200" dirty="0"/>
                <a:t>Alignment: </a:t>
              </a:r>
              <a:r>
                <a:rPr lang="en-US" sz="1200" dirty="0" err="1"/>
                <a:t>EndToEnd</a:t>
              </a:r>
              <a:r>
                <a:rPr lang="en-US" sz="1200" dirty="0"/>
                <a:t>  </a:t>
              </a:r>
            </a:p>
          </p:txBody>
        </p:sp>
        <p:sp>
          <p:nvSpPr>
            <p:cNvPr id="8" name="TextBox 7">
              <a:extLst>
                <a:ext uri="{FF2B5EF4-FFF2-40B4-BE49-F238E27FC236}">
                  <a16:creationId xmlns:a16="http://schemas.microsoft.com/office/drawing/2014/main" id="{A7EB1EFD-FD0D-72DE-3DCA-BFF756DED626}"/>
                </a:ext>
              </a:extLst>
            </p:cNvPr>
            <p:cNvSpPr txBox="1"/>
            <p:nvPr/>
          </p:nvSpPr>
          <p:spPr>
            <a:xfrm>
              <a:off x="223282" y="4163174"/>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trim, </a:t>
              </a:r>
              <a:r>
                <a:rPr lang="en-US" sz="1200" dirty="0" err="1"/>
                <a:t>rcor</a:t>
              </a:r>
              <a:endParaRPr lang="en-US" sz="1200" dirty="0"/>
            </a:p>
            <a:p>
              <a:r>
                <a:rPr lang="en-US" sz="1200" dirty="0"/>
                <a:t>PASA: stringent 20</a:t>
              </a:r>
            </a:p>
            <a:p>
              <a:r>
                <a:rPr lang="en-US" sz="1200" dirty="0"/>
                <a:t>Multi-mappers: 10 </a:t>
              </a:r>
            </a:p>
            <a:p>
              <a:r>
                <a:rPr lang="en-US" sz="1200" dirty="0"/>
                <a:t>Alignment: </a:t>
              </a:r>
              <a:r>
                <a:rPr lang="en-US" sz="1200" dirty="0" err="1"/>
                <a:t>EndToEnd</a:t>
              </a:r>
              <a:endParaRPr lang="en-US" sz="1200" dirty="0"/>
            </a:p>
          </p:txBody>
        </p:sp>
        <p:sp>
          <p:nvSpPr>
            <p:cNvPr id="9" name="TextBox 8">
              <a:extLst>
                <a:ext uri="{FF2B5EF4-FFF2-40B4-BE49-F238E27FC236}">
                  <a16:creationId xmlns:a16="http://schemas.microsoft.com/office/drawing/2014/main" id="{10BC3BD7-5ABC-B1B4-DF34-A2DCADF89BBC}"/>
                </a:ext>
              </a:extLst>
            </p:cNvPr>
            <p:cNvSpPr txBox="1"/>
            <p:nvPr/>
          </p:nvSpPr>
          <p:spPr>
            <a:xfrm>
              <a:off x="223282" y="5363231"/>
              <a:ext cx="1711842" cy="830997"/>
            </a:xfrm>
            <a:prstGeom prst="rect">
              <a:avLst/>
            </a:prstGeom>
            <a:solidFill>
              <a:schemeClr val="bg1"/>
            </a:solidFill>
            <a:ln>
              <a:solidFill>
                <a:srgbClr val="002060"/>
              </a:solidFill>
            </a:ln>
          </p:spPr>
          <p:txBody>
            <a:bodyPr wrap="square" rtlCol="0">
              <a:spAutoFit/>
            </a:bodyPr>
            <a:lstStyle/>
            <a:p>
              <a:r>
                <a:rPr lang="en-US" sz="1200" dirty="0" err="1"/>
                <a:t>Prepro</a:t>
              </a:r>
              <a:r>
                <a:rPr lang="en-US" sz="1200" dirty="0"/>
                <a:t>: None</a:t>
              </a:r>
            </a:p>
            <a:p>
              <a:r>
                <a:rPr lang="en-US" sz="1200" dirty="0"/>
                <a:t>PASA: </a:t>
              </a:r>
              <a:r>
                <a:rPr lang="en-US" sz="1200" dirty="0" err="1"/>
                <a:t>minimal_overlap</a:t>
              </a:r>
              <a:endParaRPr lang="en-US" sz="1200" dirty="0"/>
            </a:p>
            <a:p>
              <a:r>
                <a:rPr lang="en-US" sz="1200" dirty="0"/>
                <a:t>Multi-mappers: 10</a:t>
              </a:r>
            </a:p>
            <a:p>
              <a:r>
                <a:rPr lang="en-US" sz="1200" dirty="0"/>
                <a:t>Alignment: Local</a:t>
              </a:r>
            </a:p>
          </p:txBody>
        </p:sp>
        <p:sp>
          <p:nvSpPr>
            <p:cNvPr id="14" name="TextBox 13">
              <a:extLst>
                <a:ext uri="{FF2B5EF4-FFF2-40B4-BE49-F238E27FC236}">
                  <a16:creationId xmlns:a16="http://schemas.microsoft.com/office/drawing/2014/main" id="{030A4110-84B6-BFFB-4FBC-A4DFD0EE9673}"/>
                </a:ext>
              </a:extLst>
            </p:cNvPr>
            <p:cNvSpPr txBox="1"/>
            <p:nvPr/>
          </p:nvSpPr>
          <p:spPr>
            <a:xfrm>
              <a:off x="7006627" y="3372099"/>
              <a:ext cx="2261190" cy="276999"/>
            </a:xfrm>
            <a:prstGeom prst="rect">
              <a:avLst/>
            </a:prstGeom>
            <a:noFill/>
            <a:ln>
              <a:noFill/>
            </a:ln>
          </p:spPr>
          <p:txBody>
            <a:bodyPr wrap="square" rtlCol="0">
              <a:spAutoFit/>
            </a:bodyPr>
            <a:lstStyle/>
            <a:p>
              <a:r>
                <a:rPr lang="en-US" sz="1200" dirty="0"/>
                <a:t>One of the best via “mRNA test”</a:t>
              </a:r>
            </a:p>
          </p:txBody>
        </p:sp>
        <p:sp>
          <p:nvSpPr>
            <p:cNvPr id="15" name="TextBox 14">
              <a:extLst>
                <a:ext uri="{FF2B5EF4-FFF2-40B4-BE49-F238E27FC236}">
                  <a16:creationId xmlns:a16="http://schemas.microsoft.com/office/drawing/2014/main" id="{F22B428C-681F-73F0-ADC8-53CB0B295618}"/>
                </a:ext>
              </a:extLst>
            </p:cNvPr>
            <p:cNvSpPr txBox="1"/>
            <p:nvPr/>
          </p:nvSpPr>
          <p:spPr>
            <a:xfrm>
              <a:off x="7040298" y="4549811"/>
              <a:ext cx="2261190" cy="461665"/>
            </a:xfrm>
            <a:prstGeom prst="rect">
              <a:avLst/>
            </a:prstGeom>
            <a:noFill/>
            <a:ln>
              <a:noFill/>
            </a:ln>
          </p:spPr>
          <p:txBody>
            <a:bodyPr wrap="square" rtlCol="0">
              <a:spAutoFit/>
            </a:bodyPr>
            <a:lstStyle/>
            <a:p>
              <a:r>
                <a:rPr lang="en-US" sz="1200" dirty="0"/>
                <a:t>One of the best PASA “stringent” via “mRNA test”</a:t>
              </a:r>
            </a:p>
          </p:txBody>
        </p:sp>
        <p:sp>
          <p:nvSpPr>
            <p:cNvPr id="16" name="TextBox 15">
              <a:extLst>
                <a:ext uri="{FF2B5EF4-FFF2-40B4-BE49-F238E27FC236}">
                  <a16:creationId xmlns:a16="http://schemas.microsoft.com/office/drawing/2014/main" id="{382AEA12-CF13-1E5F-A980-94367AA9CA0E}"/>
                </a:ext>
              </a:extLst>
            </p:cNvPr>
            <p:cNvSpPr txBox="1"/>
            <p:nvPr/>
          </p:nvSpPr>
          <p:spPr>
            <a:xfrm>
              <a:off x="7040298" y="5686126"/>
              <a:ext cx="2261190" cy="461665"/>
            </a:xfrm>
            <a:prstGeom prst="rect">
              <a:avLst/>
            </a:prstGeom>
            <a:noFill/>
            <a:ln>
              <a:noFill/>
            </a:ln>
          </p:spPr>
          <p:txBody>
            <a:bodyPr wrap="square" rtlCol="0">
              <a:spAutoFit/>
            </a:bodyPr>
            <a:lstStyle/>
            <a:p>
              <a:r>
                <a:rPr lang="en-US" sz="1200" dirty="0"/>
                <a:t>One of the worst</a:t>
              </a:r>
            </a:p>
            <a:p>
              <a:r>
                <a:rPr lang="en-US" sz="1200" dirty="0"/>
                <a:t>via “mRNA test”</a:t>
              </a:r>
            </a:p>
          </p:txBody>
        </p:sp>
        <p:cxnSp>
          <p:nvCxnSpPr>
            <p:cNvPr id="17" name="Straight Arrow Connector 16">
              <a:extLst>
                <a:ext uri="{FF2B5EF4-FFF2-40B4-BE49-F238E27FC236}">
                  <a16:creationId xmlns:a16="http://schemas.microsoft.com/office/drawing/2014/main" id="{22AA7DAC-A151-E3E8-0E6A-C24F922D74C6}"/>
                </a:ext>
              </a:extLst>
            </p:cNvPr>
            <p:cNvCxnSpPr>
              <a:cxnSpLocks/>
            </p:cNvCxnSpPr>
            <p:nvPr/>
          </p:nvCxnSpPr>
          <p:spPr>
            <a:xfrm flipH="1" flipV="1">
              <a:off x="4858300" y="5654026"/>
              <a:ext cx="901772" cy="61819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15E7594-0EFF-5296-21FF-BE2387B4CA54}"/>
                </a:ext>
              </a:extLst>
            </p:cNvPr>
            <p:cNvCxnSpPr>
              <a:cxnSpLocks/>
            </p:cNvCxnSpPr>
            <p:nvPr/>
          </p:nvCxnSpPr>
          <p:spPr>
            <a:xfrm flipV="1">
              <a:off x="3136605" y="4578672"/>
              <a:ext cx="226826" cy="1822128"/>
            </a:xfrm>
            <a:prstGeom prst="straightConnector1">
              <a:avLst/>
            </a:prstGeom>
            <a:ln w="28575">
              <a:solidFill>
                <a:schemeClr val="bg2">
                  <a:lumMod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DA64409-AD5C-733A-B81B-2B77E7D2758C}"/>
                </a:ext>
              </a:extLst>
            </p:cNvPr>
            <p:cNvSpPr txBox="1"/>
            <p:nvPr/>
          </p:nvSpPr>
          <p:spPr>
            <a:xfrm>
              <a:off x="5309186" y="6287840"/>
              <a:ext cx="2261190" cy="461665"/>
            </a:xfrm>
            <a:prstGeom prst="rect">
              <a:avLst/>
            </a:prstGeom>
            <a:noFill/>
            <a:ln>
              <a:noFill/>
            </a:ln>
          </p:spPr>
          <p:txBody>
            <a:bodyPr wrap="square" rtlCol="0">
              <a:spAutoFit/>
            </a:bodyPr>
            <a:lstStyle/>
            <a:p>
              <a:r>
                <a:rPr lang="en-US" sz="1200" dirty="0"/>
                <a:t>Minimal overlap makes this one transcript inappropriately </a:t>
              </a:r>
            </a:p>
          </p:txBody>
        </p:sp>
        <p:sp>
          <p:nvSpPr>
            <p:cNvPr id="26" name="TextBox 25">
              <a:extLst>
                <a:ext uri="{FF2B5EF4-FFF2-40B4-BE49-F238E27FC236}">
                  <a16:creationId xmlns:a16="http://schemas.microsoft.com/office/drawing/2014/main" id="{F9809485-A112-0844-B586-C3997668AA2E}"/>
                </a:ext>
              </a:extLst>
            </p:cNvPr>
            <p:cNvSpPr txBox="1"/>
            <p:nvPr/>
          </p:nvSpPr>
          <p:spPr>
            <a:xfrm>
              <a:off x="1993818" y="6373985"/>
              <a:ext cx="2261190" cy="461665"/>
            </a:xfrm>
            <a:prstGeom prst="rect">
              <a:avLst/>
            </a:prstGeom>
            <a:noFill/>
            <a:ln>
              <a:noFill/>
            </a:ln>
          </p:spPr>
          <p:txBody>
            <a:bodyPr wrap="square" rtlCol="0">
              <a:spAutoFit/>
            </a:bodyPr>
            <a:lstStyle/>
            <a:p>
              <a:r>
                <a:rPr lang="en-US" sz="1200" dirty="0"/>
                <a:t>Split into multiple transcripts, but unclear if boundaries are correct</a:t>
              </a:r>
            </a:p>
          </p:txBody>
        </p:sp>
      </p:grpSp>
      <p:sp>
        <p:nvSpPr>
          <p:cNvPr id="4" name="TextBox 3">
            <a:extLst>
              <a:ext uri="{FF2B5EF4-FFF2-40B4-BE49-F238E27FC236}">
                <a16:creationId xmlns:a16="http://schemas.microsoft.com/office/drawing/2014/main" id="{69BFCC4A-FA43-E101-0F6A-67A960AEAC54}"/>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Slide and work by Alison; edited by Kris</a:t>
            </a:r>
            <a:endParaRPr lang="en-US" sz="1000" i="1" dirty="0">
              <a:solidFill>
                <a:schemeClr val="bg1">
                  <a:lumMod val="50000"/>
                </a:schemeClr>
              </a:solidFill>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7A576DF6-4645-DCAC-80F8-8F4A91B3C3CA}"/>
              </a:ext>
            </a:extLst>
          </p:cNvPr>
          <p:cNvSpPr txBox="1"/>
          <p:nvPr/>
        </p:nvSpPr>
        <p:spPr>
          <a:xfrm>
            <a:off x="9794449" y="5657671"/>
            <a:ext cx="2397551" cy="1200329"/>
          </a:xfrm>
          <a:prstGeom prst="rect">
            <a:avLst/>
          </a:prstGeom>
          <a:noFill/>
        </p:spPr>
        <p:txBody>
          <a:bodyPr wrap="square" rtlCol="0">
            <a:spAutoFit/>
          </a:bodyPr>
          <a:lstStyle/>
          <a:p>
            <a:r>
              <a:rPr lang="en-US" sz="1200" u="sng" dirty="0">
                <a:solidFill>
                  <a:schemeClr val="bg1">
                    <a:lumMod val="50000"/>
                  </a:schemeClr>
                </a:solidFill>
                <a:latin typeface="Arial" panose="020B0604020202020204" pitchFamily="34" charset="0"/>
                <a:cs typeface="Arial" panose="020B0604020202020204" pitchFamily="34" charset="0"/>
              </a:rPr>
              <a:t>mRNA test</a:t>
            </a:r>
          </a:p>
          <a:p>
            <a:r>
              <a:rPr lang="en-US" sz="1200" dirty="0">
                <a:solidFill>
                  <a:schemeClr val="bg1">
                    <a:lumMod val="50000"/>
                  </a:schemeClr>
                </a:solidFill>
                <a:latin typeface="Arial" panose="020B0604020202020204" pitchFamily="34" charset="0"/>
                <a:cs typeface="Arial" panose="020B0604020202020204" pitchFamily="34" charset="0"/>
              </a:rPr>
              <a:t>Ratio of (</a:t>
            </a:r>
            <a:r>
              <a:rPr lang="en-US" sz="1200" b="1" dirty="0">
                <a:solidFill>
                  <a:schemeClr val="bg1">
                    <a:lumMod val="50000"/>
                  </a:schemeClr>
                </a:solidFill>
                <a:latin typeface="Arial" panose="020B0604020202020204" pitchFamily="34" charset="0"/>
                <a:cs typeface="Arial" panose="020B0604020202020204" pitchFamily="34" charset="0"/>
              </a:rPr>
              <a:t>a</a:t>
            </a:r>
            <a:r>
              <a:rPr lang="en-US" sz="1200" dirty="0">
                <a:solidFill>
                  <a:schemeClr val="bg1">
                    <a:lumMod val="50000"/>
                  </a:schemeClr>
                </a:solidFill>
                <a:latin typeface="Arial" panose="020B0604020202020204" pitchFamily="34" charset="0"/>
                <a:cs typeface="Arial" panose="020B0604020202020204" pitchFamily="34" charset="0"/>
              </a:rPr>
              <a:t>) number of transcripts covering entirety of official CDS to (</a:t>
            </a:r>
            <a:r>
              <a:rPr lang="en-US" sz="1200" b="1" dirty="0">
                <a:solidFill>
                  <a:schemeClr val="bg1">
                    <a:lumMod val="50000"/>
                  </a:schemeClr>
                </a:solidFill>
                <a:latin typeface="Arial" panose="020B0604020202020204" pitchFamily="34" charset="0"/>
                <a:cs typeface="Arial" panose="020B0604020202020204" pitchFamily="34" charset="0"/>
              </a:rPr>
              <a:t>b</a:t>
            </a:r>
            <a:r>
              <a:rPr lang="en-US" sz="1200" dirty="0">
                <a:solidFill>
                  <a:schemeClr val="bg1">
                    <a:lumMod val="50000"/>
                  </a:schemeClr>
                </a:solidFill>
                <a:latin typeface="Arial" panose="020B0604020202020204" pitchFamily="34" charset="0"/>
                <a:cs typeface="Arial" panose="020B0604020202020204" pitchFamily="34" charset="0"/>
              </a:rPr>
              <a:t>) number of transcripts where CDS is 70% of total transcript</a:t>
            </a:r>
          </a:p>
        </p:txBody>
      </p:sp>
    </p:spTree>
    <p:extLst>
      <p:ext uri="{BB962C8B-B14F-4D97-AF65-F5344CB8AC3E}">
        <p14:creationId xmlns:p14="http://schemas.microsoft.com/office/powerpoint/2010/main" val="34265680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FD661-F793-310D-A748-AC08E4DBF6B7}"/>
              </a:ext>
            </a:extLst>
          </p:cNvPr>
          <p:cNvSpPr>
            <a:spLocks noGrp="1"/>
          </p:cNvSpPr>
          <p:nvPr>
            <p:ph type="title"/>
          </p:nvPr>
        </p:nvSpPr>
        <p:spPr>
          <a:xfrm>
            <a:off x="0" y="6063343"/>
            <a:ext cx="12192000" cy="794657"/>
          </a:xfrm>
        </p:spPr>
        <p:txBody>
          <a:bodyPr>
            <a:noAutofit/>
          </a:bodyPr>
          <a:lstStyle/>
          <a:p>
            <a:pPr algn="r"/>
            <a:r>
              <a:rPr lang="en-US" sz="2200" b="0" i="0" dirty="0">
                <a:solidFill>
                  <a:srgbClr val="737373"/>
                </a:solidFill>
                <a:effectLst/>
                <a:latin typeface="Helvetica Neue" panose="02000503000000020004" pitchFamily="2" charset="0"/>
              </a:rPr>
              <a:t>This work necessitates the creation of a new transcriptome assembly built</a:t>
            </a:r>
            <a:br>
              <a:rPr lang="en-US" sz="2200" b="0" i="0" dirty="0">
                <a:solidFill>
                  <a:srgbClr val="737373"/>
                </a:solidFill>
                <a:effectLst/>
                <a:latin typeface="Helvetica Neue" panose="02000503000000020004" pitchFamily="2" charset="0"/>
              </a:rPr>
            </a:br>
            <a:r>
              <a:rPr lang="en-US" sz="2200" b="0" i="0" dirty="0">
                <a:solidFill>
                  <a:srgbClr val="737373"/>
                </a:solidFill>
                <a:effectLst/>
                <a:latin typeface="Helvetica Neue" panose="02000503000000020004" pitchFamily="2" charset="0"/>
              </a:rPr>
              <a:t>from the 4tU-seq data—but </a:t>
            </a:r>
            <a:r>
              <a:rPr lang="en-US" sz="2200" b="1" i="1" dirty="0">
                <a:solidFill>
                  <a:srgbClr val="737373"/>
                </a:solidFill>
                <a:effectLst/>
                <a:latin typeface="Helvetica Neue" panose="02000503000000020004" pitchFamily="2" charset="0"/>
              </a:rPr>
              <a:t>why?</a:t>
            </a:r>
            <a:r>
              <a:rPr lang="en-US" sz="2200" b="0" i="0" dirty="0">
                <a:solidFill>
                  <a:srgbClr val="737373"/>
                </a:solidFill>
                <a:effectLst/>
                <a:latin typeface="Helvetica Neue" panose="02000503000000020004" pitchFamily="2" charset="0"/>
              </a:rPr>
              <a:t> And </a:t>
            </a:r>
            <a:r>
              <a:rPr lang="en-US" sz="2200" b="1" i="1" dirty="0">
                <a:solidFill>
                  <a:srgbClr val="737373"/>
                </a:solidFill>
                <a:effectLst/>
                <a:latin typeface="Helvetica Neue" panose="02000503000000020004" pitchFamily="2" charset="0"/>
              </a:rPr>
              <a:t>what will we do with it?</a:t>
            </a:r>
            <a:endParaRPr lang="en-US" sz="2200" dirty="0"/>
          </a:p>
        </p:txBody>
      </p:sp>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6"/>
            <a:ext cx="12192000" cy="5268687"/>
          </a:xfrm>
        </p:spPr>
        <p:txBody>
          <a:bodyPr>
            <a:normAutofit fontScale="85000" lnSpcReduction="20000"/>
          </a:bodyPr>
          <a:lstStyle/>
          <a:p>
            <a:r>
              <a:rPr lang="en-US" sz="2000" dirty="0">
                <a:latin typeface="Arial" panose="020B0604020202020204" pitchFamily="34" charset="0"/>
                <a:cs typeface="Arial" panose="020B0604020202020204" pitchFamily="34" charset="0"/>
              </a:rPr>
              <a:t>An important, conserved feature of eukaryotic genomes is </a:t>
            </a:r>
            <a:r>
              <a:rPr lang="en-US" sz="2000" b="1" i="1" dirty="0">
                <a:latin typeface="Arial" panose="020B0604020202020204" pitchFamily="34" charset="0"/>
                <a:cs typeface="Arial" panose="020B0604020202020204" pitchFamily="34" charset="0"/>
              </a:rPr>
              <a:t>pervasive transcription</a:t>
            </a:r>
          </a:p>
          <a:p>
            <a:r>
              <a:rPr lang="en-US" sz="2000" dirty="0">
                <a:latin typeface="Arial" panose="020B0604020202020204" pitchFamily="34" charset="0"/>
                <a:cs typeface="Arial" panose="020B0604020202020204" pitchFamily="34" charset="0"/>
              </a:rPr>
              <a:t>In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at least 85% of the genome is transcribed in cycling cells, resulting in substantial amounts of </a:t>
            </a:r>
            <a:r>
              <a:rPr lang="en-US" sz="2000" b="1" i="1" dirty="0">
                <a:latin typeface="Arial" panose="020B0604020202020204" pitchFamily="34" charset="0"/>
                <a:cs typeface="Arial" panose="020B0604020202020204" pitchFamily="34" charset="0"/>
              </a:rPr>
              <a:t>noncoding transcription</a:t>
            </a:r>
          </a:p>
          <a:p>
            <a:pPr lvl="1"/>
            <a:r>
              <a:rPr lang="en-US" sz="1600" dirty="0">
                <a:latin typeface="Arial" panose="020B0604020202020204" pitchFamily="34" charset="0"/>
                <a:cs typeface="Arial" panose="020B0604020202020204" pitchFamily="34" charset="0"/>
              </a:rPr>
              <a:t>Near or overlapping annotated genes</a:t>
            </a:r>
          </a:p>
          <a:p>
            <a:pPr lvl="1"/>
            <a:r>
              <a:rPr lang="en-US" sz="1600" dirty="0">
                <a:latin typeface="Arial" panose="020B0604020202020204" pitchFamily="34" charset="0"/>
                <a:cs typeface="Arial" panose="020B0604020202020204" pitchFamily="34" charset="0"/>
              </a:rPr>
              <a:t>On the antisense strand</a:t>
            </a:r>
          </a:p>
          <a:p>
            <a:r>
              <a:rPr lang="en-US" sz="2000" dirty="0">
                <a:latin typeface="Arial" panose="020B0604020202020204" pitchFamily="34" charset="0"/>
                <a:cs typeface="Arial" panose="020B0604020202020204" pitchFamily="34" charset="0"/>
              </a:rPr>
              <a:t>Much of this noncoding transcription degrades on a shorter time scale than transcription detected by, e.g., RNA-seq—as such, it is termed </a:t>
            </a:r>
            <a:r>
              <a:rPr lang="en-US" sz="2000" b="1" i="1" dirty="0">
                <a:latin typeface="Arial" panose="020B0604020202020204" pitchFamily="34" charset="0"/>
                <a:cs typeface="Arial" panose="020B0604020202020204" pitchFamily="34" charset="0"/>
              </a:rPr>
              <a:t>cryptic transcription</a:t>
            </a:r>
          </a:p>
          <a:p>
            <a:r>
              <a:rPr lang="en-US" sz="2000" dirty="0">
                <a:latin typeface="Arial" panose="020B0604020202020204" pitchFamily="34" charset="0"/>
                <a:cs typeface="Arial" panose="020B0604020202020204" pitchFamily="34" charset="0"/>
              </a:rPr>
              <a:t>Subsets of cryptic transcripts have been characterized and annotated through the knockout of RNA surveillance factors and chromatin modifiers</a:t>
            </a:r>
            <a:r>
              <a:rPr lang="en-US" sz="2000" baseline="30000" dirty="0">
                <a:latin typeface="Arial" panose="020B0604020202020204" pitchFamily="34" charset="0"/>
                <a:cs typeface="Arial" panose="020B0604020202020204" pitchFamily="34" charset="0"/>
              </a:rPr>
              <a:t>2–7</a:t>
            </a:r>
          </a:p>
          <a:p>
            <a:r>
              <a:rPr lang="en-US" sz="2000" dirty="0">
                <a:latin typeface="Arial" panose="020B0604020202020204" pitchFamily="34" charset="0"/>
                <a:cs typeface="Arial" panose="020B0604020202020204" pitchFamily="34" charset="0"/>
              </a:rPr>
              <a:t>However, it is an ongoing mystery as to the functions of cryptic transcripts</a:t>
            </a:r>
          </a:p>
          <a:p>
            <a:r>
              <a:rPr lang="en-US" sz="2000" dirty="0">
                <a:latin typeface="Arial" panose="020B0604020202020204" pitchFamily="34" charset="0"/>
                <a:cs typeface="Arial" panose="020B0604020202020204" pitchFamily="34" charset="0"/>
              </a:rPr>
              <a:t>Alison and the </a:t>
            </a:r>
            <a:r>
              <a:rPr lang="en-US" sz="2000" dirty="0" err="1">
                <a:latin typeface="Arial" panose="020B0604020202020204" pitchFamily="34" charset="0"/>
                <a:cs typeface="Arial" panose="020B0604020202020204" pitchFamily="34" charset="0"/>
              </a:rPr>
              <a:t>Tsukiyama</a:t>
            </a:r>
            <a:r>
              <a:rPr lang="en-US" sz="2000" dirty="0">
                <a:latin typeface="Arial" panose="020B0604020202020204" pitchFamily="34" charset="0"/>
                <a:cs typeface="Arial" panose="020B0604020202020204" pitchFamily="34" charset="0"/>
              </a:rPr>
              <a:t> Lab have shown that quiescent cells are </a:t>
            </a:r>
            <a:r>
              <a:rPr lang="en-US" sz="2000" b="1" i="1" dirty="0">
                <a:latin typeface="Arial" panose="020B0604020202020204" pitchFamily="34" charset="0"/>
                <a:cs typeface="Arial" panose="020B0604020202020204" pitchFamily="34" charset="0"/>
              </a:rPr>
              <a:t>enriched for noncoding transcription in general and antisense transcripts in particular</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Thus, using quiescent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as a model, Alison sought to perform a comprehensive characterization of cryptic transcripts </a:t>
            </a:r>
          </a:p>
          <a:p>
            <a:r>
              <a:rPr lang="en-US" sz="2000" dirty="0">
                <a:latin typeface="Arial" panose="020B0604020202020204" pitchFamily="34" charset="0"/>
                <a:cs typeface="Arial" panose="020B0604020202020204" pitchFamily="34" charset="0"/>
              </a:rPr>
              <a:t>Alison performed </a:t>
            </a:r>
            <a:r>
              <a:rPr lang="en-US" sz="2000" b="1" i="1" dirty="0">
                <a:latin typeface="Arial" panose="020B0604020202020204" pitchFamily="34" charset="0"/>
                <a:cs typeface="Arial" panose="020B0604020202020204" pitchFamily="34" charset="0"/>
              </a:rPr>
              <a:t>4tU-seq</a:t>
            </a:r>
            <a:r>
              <a:rPr lang="en-US" sz="2000" dirty="0">
                <a:latin typeface="Arial" panose="020B0604020202020204" pitchFamily="34" charset="0"/>
                <a:cs typeface="Arial" panose="020B0604020202020204" pitchFamily="34" charset="0"/>
              </a:rPr>
              <a:t>—also known as "</a:t>
            </a:r>
            <a:r>
              <a:rPr lang="en-US" sz="2000" b="1" i="1" dirty="0">
                <a:latin typeface="Arial" panose="020B0604020202020204" pitchFamily="34" charset="0"/>
                <a:cs typeface="Arial" panose="020B0604020202020204" pitchFamily="34" charset="0"/>
              </a:rPr>
              <a:t>nascent RNA-seq</a:t>
            </a:r>
            <a:r>
              <a:rPr lang="en-US" sz="2000" dirty="0">
                <a:latin typeface="Arial" panose="020B0604020202020204" pitchFamily="34" charset="0"/>
                <a:cs typeface="Arial" panose="020B0604020202020204" pitchFamily="34" charset="0"/>
              </a:rPr>
              <a:t>" </a:t>
            </a:r>
          </a:p>
          <a:p>
            <a:pPr lvl="1"/>
            <a:r>
              <a:rPr lang="en-US" sz="1600" dirty="0">
                <a:latin typeface="Arial" panose="020B0604020202020204" pitchFamily="34" charset="0"/>
                <a:cs typeface="Arial" panose="020B0604020202020204" pitchFamily="34" charset="0"/>
              </a:rPr>
              <a:t>4tU-seq is a variant of RNA-seq that enriches for nascent transcription </a:t>
            </a:r>
          </a:p>
          <a:p>
            <a:pPr lvl="1"/>
            <a:r>
              <a:rPr lang="en-US" sz="1600" dirty="0">
                <a:latin typeface="Arial" panose="020B0604020202020204" pitchFamily="34" charset="0"/>
                <a:cs typeface="Arial" panose="020B0604020202020204" pitchFamily="34" charset="0"/>
              </a:rPr>
              <a:t>4tU-seq detects low abundance and labile transcripts that are not detected with standard transcription readouts (unless analyzing cells defective for RNA degradation)</a:t>
            </a:r>
          </a:p>
          <a:p>
            <a:r>
              <a:rPr lang="en-US" sz="2000" dirty="0">
                <a:latin typeface="Arial" panose="020B0604020202020204" pitchFamily="34" charset="0"/>
                <a:cs typeface="Arial" panose="020B0604020202020204" pitchFamily="34" charset="0"/>
              </a:rPr>
              <a:t>The goal: Identifying and characterizing noncoding and antisense transcripts detected at the </a:t>
            </a:r>
            <a:r>
              <a:rPr lang="en-US" sz="2000" b="1" i="1" dirty="0">
                <a:latin typeface="Arial" panose="020B0604020202020204" pitchFamily="34" charset="0"/>
                <a:cs typeface="Arial" panose="020B0604020202020204" pitchFamily="34" charset="0"/>
              </a:rPr>
              <a:t>entry to quiescence</a:t>
            </a:r>
            <a:endParaRPr lang="en-US" sz="2000" dirty="0">
              <a:latin typeface="Arial" panose="020B0604020202020204" pitchFamily="34" charset="0"/>
              <a:cs typeface="Arial" panose="020B0604020202020204" pitchFamily="34" charset="0"/>
            </a:endParaRPr>
          </a:p>
          <a:p>
            <a:pPr lvl="1"/>
            <a:r>
              <a:rPr lang="en-US" sz="1600" dirty="0">
                <a:latin typeface="Arial" panose="020B0604020202020204" pitchFamily="34" charset="0"/>
                <a:cs typeface="Arial" panose="020B0604020202020204" pitchFamily="34" charset="0"/>
              </a:rPr>
              <a:t>This will be followed by experiments that infer and define the function of cryptic transcripts</a:t>
            </a: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Using quiescent yeast cells, we seek to perform a </a:t>
            </a:r>
            <a:r>
              <a:rPr lang="en-US" sz="2200" b="1" i="1" dirty="0">
                <a:solidFill>
                  <a:srgbClr val="737373"/>
                </a:solidFill>
                <a:latin typeface="Helvetica Neue" panose="02000503000000020004" pitchFamily="2" charset="0"/>
              </a:rPr>
              <a:t>comprehensive characterization of cryptic transcription</a:t>
            </a:r>
            <a:r>
              <a:rPr lang="en-US" sz="2200" i="1" baseline="30000" dirty="0">
                <a:solidFill>
                  <a:srgbClr val="737373"/>
                </a:solidFill>
                <a:latin typeface="Helvetica Neue" panose="02000503000000020004" pitchFamily="2" charset="0"/>
              </a:rPr>
              <a:t>1</a:t>
            </a:r>
            <a:endParaRPr lang="en-US" sz="2200" baseline="30000" dirty="0"/>
          </a:p>
        </p:txBody>
      </p:sp>
      <p:sp>
        <p:nvSpPr>
          <p:cNvPr id="5" name="TextBox 4">
            <a:extLst>
              <a:ext uri="{FF2B5EF4-FFF2-40B4-BE49-F238E27FC236}">
                <a16:creationId xmlns:a16="http://schemas.microsoft.com/office/drawing/2014/main" id="{555C2B6B-2D87-0295-114D-DBE99B9ACE08}"/>
              </a:ext>
            </a:extLst>
          </p:cNvPr>
          <p:cNvSpPr txBox="1"/>
          <p:nvPr/>
        </p:nvSpPr>
        <p:spPr>
          <a:xfrm>
            <a:off x="0" y="5688449"/>
            <a:ext cx="4242816" cy="1169551"/>
          </a:xfrm>
          <a:prstGeom prst="rect">
            <a:avLst/>
          </a:prstGeom>
          <a:noFill/>
        </p:spPr>
        <p:txBody>
          <a:bodyPr wrap="square" rtlCol="0">
            <a:spAutoFit/>
          </a:bodyPr>
          <a:lstStyle/>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Greenlaw</a:t>
            </a:r>
            <a:r>
              <a:rPr lang="en-US" sz="1000" dirty="0">
                <a:solidFill>
                  <a:schemeClr val="bg1">
                    <a:lumMod val="50000"/>
                  </a:schemeClr>
                </a:solidFill>
                <a:latin typeface="Arial" panose="020B0604020202020204" pitchFamily="34" charset="0"/>
                <a:cs typeface="Arial" panose="020B0604020202020204" pitchFamily="34" charset="0"/>
              </a:rPr>
              <a:t> et al., </a:t>
            </a:r>
            <a:r>
              <a:rPr lang="en-US" sz="1000" i="1" dirty="0">
                <a:solidFill>
                  <a:schemeClr val="bg1">
                    <a:lumMod val="50000"/>
                  </a:schemeClr>
                </a:solidFill>
                <a:latin typeface="Arial" panose="020B0604020202020204" pitchFamily="34" charset="0"/>
                <a:cs typeface="Arial" panose="020B0604020202020204" pitchFamily="34" charset="0"/>
              </a:rPr>
              <a:t>in progress</a:t>
            </a:r>
          </a:p>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van Dijk et al., 2011</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Wyers</a:t>
            </a:r>
            <a:r>
              <a:rPr lang="en-US" sz="1000" dirty="0">
                <a:solidFill>
                  <a:schemeClr val="bg1">
                    <a:lumMod val="50000"/>
                  </a:schemeClr>
                </a:solidFill>
                <a:latin typeface="Arial" panose="020B0604020202020204" pitchFamily="34" charset="0"/>
                <a:cs typeface="Arial" panose="020B0604020202020204" pitchFamily="34" charset="0"/>
              </a:rPr>
              <a:t> et al., 2005</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Lykke</a:t>
            </a:r>
            <a:r>
              <a:rPr lang="en-US" sz="1000" dirty="0">
                <a:solidFill>
                  <a:schemeClr val="bg1">
                    <a:lumMod val="50000"/>
                  </a:schemeClr>
                </a:solidFill>
                <a:latin typeface="Arial" panose="020B0604020202020204" pitchFamily="34" charset="0"/>
                <a:cs typeface="Arial" panose="020B0604020202020204" pitchFamily="34" charset="0"/>
              </a:rPr>
              <a:t>-Andersen &amp; Jensen, 2011</a:t>
            </a:r>
          </a:p>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Schulz et al., 2013</a:t>
            </a:r>
          </a:p>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Xu et al., 2009</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Vankatesh</a:t>
            </a:r>
            <a:r>
              <a:rPr lang="en-US" sz="1000" dirty="0">
                <a:solidFill>
                  <a:schemeClr val="bg1">
                    <a:lumMod val="50000"/>
                  </a:schemeClr>
                </a:solidFill>
                <a:latin typeface="Arial" panose="020B0604020202020204" pitchFamily="34" charset="0"/>
                <a:cs typeface="Arial" panose="020B0604020202020204" pitchFamily="34" charset="0"/>
              </a:rPr>
              <a:t> et al., 2016</a:t>
            </a:r>
          </a:p>
        </p:txBody>
      </p:sp>
    </p:spTree>
    <p:extLst>
      <p:ext uri="{BB962C8B-B14F-4D97-AF65-F5344CB8AC3E}">
        <p14:creationId xmlns:p14="http://schemas.microsoft.com/office/powerpoint/2010/main" val="9962221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fade">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fade">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fade">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fade">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fade">
                                      <p:cBhvr>
                                        <p:cTn id="72" dur="500"/>
                                        <p:tgtEl>
                                          <p:spTgt spid="3">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3" end="13"/>
                                            </p:txEl>
                                          </p:spTgt>
                                        </p:tgtEl>
                                        <p:attrNameLst>
                                          <p:attrName>style.visibility</p:attrName>
                                        </p:attrNameLst>
                                      </p:cBhvr>
                                      <p:to>
                                        <p:strVal val="visible"/>
                                      </p:to>
                                    </p:set>
                                    <p:animEffect transition="in" filter="fade">
                                      <p:cBhvr>
                                        <p:cTn id="77" dur="500"/>
                                        <p:tgtEl>
                                          <p:spTgt spid="3">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
                                        </p:tgtEl>
                                        <p:attrNameLst>
                                          <p:attrName>style.visibility</p:attrName>
                                        </p:attrNameLst>
                                      </p:cBhvr>
                                      <p:to>
                                        <p:strVal val="visible"/>
                                      </p:to>
                                    </p:set>
                                    <p:animEffect transition="in" filter="fade">
                                      <p:cBhvr>
                                        <p:cTn id="8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FD661-F793-310D-A748-AC08E4DBF6B7}"/>
              </a:ext>
            </a:extLst>
          </p:cNvPr>
          <p:cNvSpPr>
            <a:spLocks noGrp="1"/>
          </p:cNvSpPr>
          <p:nvPr>
            <p:ph type="title"/>
          </p:nvPr>
        </p:nvSpPr>
        <p:spPr>
          <a:xfrm>
            <a:off x="0" y="6063343"/>
            <a:ext cx="12192000" cy="794657"/>
          </a:xfrm>
        </p:spPr>
        <p:txBody>
          <a:bodyPr>
            <a:noAutofit/>
          </a:bodyPr>
          <a:lstStyle/>
          <a:p>
            <a:pPr algn="r"/>
            <a:r>
              <a:rPr lang="en-US" sz="2200" b="0" i="0" dirty="0">
                <a:solidFill>
                  <a:srgbClr val="737373"/>
                </a:solidFill>
                <a:effectLst/>
                <a:latin typeface="Arial" panose="020B0604020202020204" pitchFamily="34" charset="0"/>
                <a:cs typeface="Arial" panose="020B0604020202020204" pitchFamily="34" charset="0"/>
              </a:rPr>
              <a:t>The 4tU-seq-derived assembly makes it possible to characterize cryptic transcription—</a:t>
            </a:r>
            <a:br>
              <a:rPr lang="en-US" sz="2200" b="0" i="0" dirty="0">
                <a:solidFill>
                  <a:srgbClr val="737373"/>
                </a:solidFill>
                <a:effectLst/>
                <a:latin typeface="Arial" panose="020B0604020202020204" pitchFamily="34" charset="0"/>
                <a:cs typeface="Arial" panose="020B0604020202020204" pitchFamily="34" charset="0"/>
              </a:rPr>
            </a:br>
            <a:r>
              <a:rPr lang="en-US" sz="2200" b="1" i="1" dirty="0">
                <a:solidFill>
                  <a:srgbClr val="737373"/>
                </a:solidFill>
                <a:effectLst/>
                <a:latin typeface="Arial" panose="020B0604020202020204" pitchFamily="34" charset="0"/>
                <a:cs typeface="Arial" panose="020B0604020202020204" pitchFamily="34" charset="0"/>
              </a:rPr>
              <a:t>but what does custom transcriptome assembly entail?</a:t>
            </a:r>
            <a:endParaRPr lang="en-US" sz="22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7"/>
            <a:ext cx="12192000" cy="5159829"/>
          </a:xfrm>
        </p:spPr>
        <p:txBody>
          <a:bodyPr>
            <a:normAutofit/>
          </a:bodyPr>
          <a:lstStyle/>
          <a:p>
            <a:r>
              <a:rPr lang="en-US" sz="2000" dirty="0">
                <a:latin typeface="Arial" panose="020B0604020202020204" pitchFamily="34" charset="0"/>
                <a:cs typeface="Arial" panose="020B0604020202020204" pitchFamily="34" charset="0"/>
              </a:rPr>
              <a:t>An official, standard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transcriptome assembly exists—but </a:t>
            </a:r>
            <a:r>
              <a:rPr lang="en-US" sz="2000" b="1" i="1" dirty="0">
                <a:latin typeface="Arial" panose="020B0604020202020204" pitchFamily="34" charset="0"/>
                <a:cs typeface="Arial" panose="020B0604020202020204" pitchFamily="34" charset="0"/>
              </a:rPr>
              <a:t>it doesn’t meet our needs</a:t>
            </a:r>
          </a:p>
          <a:p>
            <a:pPr lvl="1"/>
            <a:r>
              <a:rPr lang="en-US" sz="1600" dirty="0">
                <a:latin typeface="Arial" panose="020B0604020202020204" pitchFamily="34" charset="0"/>
                <a:cs typeface="Arial" panose="020B0604020202020204" pitchFamily="34" charset="0"/>
              </a:rPr>
              <a:t>In Alison’s preliminary work examining nascent transcription at the entry to quiescence, she assembled ~5,500 transcripts— </a:t>
            </a:r>
            <a:r>
              <a:rPr lang="en-US" sz="1600" b="1" i="1" dirty="0">
                <a:latin typeface="Arial" panose="020B0604020202020204" pitchFamily="34" charset="0"/>
                <a:cs typeface="Arial" panose="020B0604020202020204" pitchFamily="34" charset="0"/>
              </a:rPr>
              <a:t>~30% of which had no (same-strand) overlap with previous annotations</a:t>
            </a:r>
          </a:p>
          <a:p>
            <a:pPr lvl="1"/>
            <a:r>
              <a:rPr lang="en-US" sz="1600" dirty="0">
                <a:latin typeface="Arial" panose="020B0604020202020204" pitchFamily="34" charset="0"/>
                <a:cs typeface="Arial" panose="020B0604020202020204" pitchFamily="34" charset="0"/>
              </a:rPr>
              <a:t>Thus, official (and other) annotations </a:t>
            </a:r>
            <a:r>
              <a:rPr lang="en-US" sz="1600" b="1" i="1" dirty="0">
                <a:latin typeface="Arial" panose="020B0604020202020204" pitchFamily="34" charset="0"/>
                <a:cs typeface="Arial" panose="020B0604020202020204" pitchFamily="34" charset="0"/>
              </a:rPr>
              <a:t>lack information for quiescence-entry transcription</a:t>
            </a:r>
            <a:r>
              <a:rPr lang="en-US" sz="1600" dirty="0">
                <a:latin typeface="Arial" panose="020B0604020202020204" pitchFamily="34" charset="0"/>
                <a:cs typeface="Arial" panose="020B0604020202020204" pitchFamily="34" charset="0"/>
              </a:rPr>
              <a:t>, including…</a:t>
            </a:r>
          </a:p>
          <a:p>
            <a:pPr lvl="2"/>
            <a:r>
              <a:rPr lang="en-US" sz="1200" dirty="0">
                <a:latin typeface="Arial" panose="020B0604020202020204" pitchFamily="34" charset="0"/>
                <a:cs typeface="Arial" panose="020B0604020202020204" pitchFamily="34" charset="0"/>
              </a:rPr>
              <a:t>Noncoding transcription—e.g., antisense and intergenic transcripts </a:t>
            </a:r>
          </a:p>
          <a:p>
            <a:pPr lvl="2"/>
            <a:r>
              <a:rPr lang="en-US" sz="1200" dirty="0">
                <a:latin typeface="Arial" panose="020B0604020202020204" pitchFamily="34" charset="0"/>
                <a:cs typeface="Arial" panose="020B0604020202020204" pitchFamily="34" charset="0"/>
              </a:rPr>
              <a:t>Alternative stop and start sites for transcripts</a:t>
            </a:r>
          </a:p>
          <a:p>
            <a:pPr lvl="2"/>
            <a:r>
              <a:rPr lang="en-US" sz="1200" dirty="0">
                <a:latin typeface="Arial" panose="020B0604020202020204" pitchFamily="34" charset="0"/>
                <a:cs typeface="Arial" panose="020B0604020202020204" pitchFamily="34" charset="0"/>
              </a:rPr>
              <a:t>Upstream transcription—i.e., transcripts that start and stop within promotors</a:t>
            </a:r>
          </a:p>
          <a:p>
            <a:r>
              <a:rPr lang="en-US" sz="2000" dirty="0">
                <a:latin typeface="Arial" panose="020B0604020202020204" pitchFamily="34" charset="0"/>
                <a:cs typeface="Arial" panose="020B0604020202020204" pitchFamily="34" charset="0"/>
              </a:rPr>
              <a:t>Using the 4tU-seq-derived transcriptome assembly, we seek to...</a:t>
            </a:r>
          </a:p>
          <a:p>
            <a:pPr lvl="1"/>
            <a:r>
              <a:rPr lang="en-US" sz="1600" dirty="0">
                <a:latin typeface="Arial" panose="020B0604020202020204" pitchFamily="34" charset="0"/>
                <a:cs typeface="Arial" panose="020B0604020202020204" pitchFamily="34" charset="0"/>
              </a:rPr>
              <a:t>Determine the numbers of </a:t>
            </a:r>
            <a:r>
              <a:rPr lang="en-US" sz="1600" b="1" i="1" dirty="0">
                <a:latin typeface="Arial" panose="020B0604020202020204" pitchFamily="34" charset="0"/>
                <a:cs typeface="Arial" panose="020B0604020202020204" pitchFamily="34" charset="0"/>
              </a:rPr>
              <a:t>antisense (AS) transcripts</a:t>
            </a:r>
            <a:r>
              <a:rPr lang="en-US" sz="1600" dirty="0">
                <a:latin typeface="Arial" panose="020B0604020202020204" pitchFamily="34" charset="0"/>
                <a:cs typeface="Arial" panose="020B0604020202020204" pitchFamily="34" charset="0"/>
              </a:rPr>
              <a:t> in quiescence-entry (Q) versus G1-arrested (G1) cells, and examine the differences in AS transcription between the two states</a:t>
            </a:r>
          </a:p>
          <a:p>
            <a:pPr lvl="1"/>
            <a:r>
              <a:rPr lang="en-US" sz="1600" dirty="0">
                <a:latin typeface="Arial" panose="020B0604020202020204" pitchFamily="34" charset="0"/>
                <a:cs typeface="Arial" panose="020B0604020202020204" pitchFamily="34" charset="0"/>
              </a:rPr>
              <a:t>Determine the numbers of </a:t>
            </a:r>
            <a:r>
              <a:rPr lang="en-US" sz="1600" b="1" i="1" dirty="0">
                <a:latin typeface="Arial" panose="020B0604020202020204" pitchFamily="34" charset="0"/>
                <a:cs typeface="Arial" panose="020B0604020202020204" pitchFamily="34" charset="0"/>
              </a:rPr>
              <a:t>intergenic transcripts</a:t>
            </a:r>
            <a:r>
              <a:rPr lang="en-US" sz="1600" dirty="0">
                <a:latin typeface="Arial" panose="020B0604020202020204" pitchFamily="34" charset="0"/>
                <a:cs typeface="Arial" panose="020B0604020202020204" pitchFamily="34" charset="0"/>
              </a:rPr>
              <a:t> in Q versus G1 cells, again examining the between-state differences</a:t>
            </a:r>
          </a:p>
          <a:p>
            <a:pPr lvl="1"/>
            <a:r>
              <a:rPr lang="en-US" sz="1600" dirty="0">
                <a:latin typeface="Arial" panose="020B0604020202020204" pitchFamily="34" charset="0"/>
                <a:cs typeface="Arial" panose="020B0604020202020204" pitchFamily="34" charset="0"/>
              </a:rPr>
              <a:t>Determine the extent of </a:t>
            </a:r>
            <a:r>
              <a:rPr lang="en-US" sz="1600" b="1" i="1" dirty="0">
                <a:latin typeface="Arial" panose="020B0604020202020204" pitchFamily="34" charset="0"/>
                <a:cs typeface="Arial" panose="020B0604020202020204" pitchFamily="34" charset="0"/>
              </a:rPr>
              <a:t>altered transcription start or stop</a:t>
            </a:r>
            <a:r>
              <a:rPr lang="en-US" sz="1600" dirty="0">
                <a:latin typeface="Arial" panose="020B0604020202020204" pitchFamily="34" charset="0"/>
                <a:cs typeface="Arial" panose="020B0604020202020204" pitchFamily="34" charset="0"/>
              </a:rPr>
              <a:t> sites in Q cells</a:t>
            </a:r>
          </a:p>
          <a:p>
            <a:pPr lvl="1"/>
            <a:r>
              <a:rPr lang="en-US" sz="1600" dirty="0">
                <a:latin typeface="Arial" panose="020B0604020202020204" pitchFamily="34" charset="0"/>
                <a:cs typeface="Arial" panose="020B0604020202020204" pitchFamily="34" charset="0"/>
              </a:rPr>
              <a:t>Find, tally, and characterize transcripts that have </a:t>
            </a:r>
            <a:r>
              <a:rPr lang="en-US" sz="1600" b="1" i="1" dirty="0">
                <a:latin typeface="Arial" panose="020B0604020202020204" pitchFamily="34" charset="0"/>
                <a:cs typeface="Arial" panose="020B0604020202020204" pitchFamily="34" charset="0"/>
              </a:rPr>
              <a:t>never been annotated</a:t>
            </a:r>
            <a:r>
              <a:rPr lang="en-US" sz="1600" dirty="0">
                <a:latin typeface="Arial" panose="020B0604020202020204" pitchFamily="34" charset="0"/>
                <a:cs typeface="Arial" panose="020B0604020202020204" pitchFamily="34" charset="0"/>
              </a:rPr>
              <a:t> </a:t>
            </a:r>
          </a:p>
          <a:p>
            <a:r>
              <a:rPr lang="en-US" sz="2000" dirty="0">
                <a:latin typeface="Arial" panose="020B0604020202020204" pitchFamily="34" charset="0"/>
                <a:cs typeface="Arial" panose="020B0604020202020204" pitchFamily="34" charset="0"/>
              </a:rPr>
              <a:t>Having recorded coordinates for altered and/or novel transcripts, we will use the new assembly to... </a:t>
            </a:r>
          </a:p>
          <a:p>
            <a:pPr lvl="1"/>
            <a:r>
              <a:rPr lang="en-US" sz="1600" dirty="0">
                <a:latin typeface="Arial" panose="020B0604020202020204" pitchFamily="34" charset="0"/>
                <a:cs typeface="Arial" panose="020B0604020202020204" pitchFamily="34" charset="0"/>
              </a:rPr>
              <a:t>Measure </a:t>
            </a:r>
            <a:r>
              <a:rPr lang="en-US" sz="1600" b="1" i="1" dirty="0">
                <a:latin typeface="Arial" panose="020B0604020202020204" pitchFamily="34" charset="0"/>
                <a:cs typeface="Arial" panose="020B0604020202020204" pitchFamily="34" charset="0"/>
              </a:rPr>
              <a:t>differential expression</a:t>
            </a:r>
            <a:r>
              <a:rPr lang="en-US" sz="1600" dirty="0">
                <a:latin typeface="Arial" panose="020B0604020202020204" pitchFamily="34" charset="0"/>
                <a:cs typeface="Arial" panose="020B0604020202020204" pitchFamily="34" charset="0"/>
              </a:rPr>
              <a:t> in Q versus G1 cells</a:t>
            </a:r>
          </a:p>
          <a:p>
            <a:pPr lvl="1"/>
            <a:r>
              <a:rPr lang="en-US" sz="1600" b="1" i="1" dirty="0">
                <a:latin typeface="Arial" panose="020B0604020202020204" pitchFamily="34" charset="0"/>
                <a:cs typeface="Arial" panose="020B0604020202020204" pitchFamily="34" charset="0"/>
              </a:rPr>
              <a:t>Classify</a:t>
            </a:r>
            <a:r>
              <a:rPr lang="en-US" sz="1600" dirty="0">
                <a:latin typeface="Arial" panose="020B0604020202020204" pitchFamily="34" charset="0"/>
                <a:cs typeface="Arial" panose="020B0604020202020204" pitchFamily="34" charset="0"/>
              </a:rPr>
              <a:t> different kinds of noncoding transcription, inferring relationships between coding and noncoding transcription</a:t>
            </a:r>
          </a:p>
          <a:p>
            <a:pPr lvl="1"/>
            <a:r>
              <a:rPr lang="en-US" sz="1600" dirty="0">
                <a:latin typeface="Arial" panose="020B0604020202020204" pitchFamily="34" charset="0"/>
                <a:cs typeface="Arial" panose="020B0604020202020204" pitchFamily="34" charset="0"/>
              </a:rPr>
              <a:t>Evaluate </a:t>
            </a:r>
            <a:r>
              <a:rPr lang="en-US" sz="1600" b="1" i="1" dirty="0">
                <a:latin typeface="Arial" panose="020B0604020202020204" pitchFamily="34" charset="0"/>
                <a:cs typeface="Arial" panose="020B0604020202020204" pitchFamily="34" charset="0"/>
              </a:rPr>
              <a:t>chromatin structure</a:t>
            </a:r>
            <a:r>
              <a:rPr lang="en-US" sz="1600" dirty="0">
                <a:latin typeface="Arial" panose="020B0604020202020204" pitchFamily="34" charset="0"/>
                <a:cs typeface="Arial" panose="020B0604020202020204" pitchFamily="34" charset="0"/>
              </a:rPr>
              <a:t> at classifications/kinds of loci</a:t>
            </a:r>
          </a:p>
          <a:p>
            <a:pPr lvl="1"/>
            <a:r>
              <a:rPr lang="en-US" sz="1600" i="1" dirty="0">
                <a:latin typeface="Arial" panose="020B0604020202020204" pitchFamily="34" charset="0"/>
                <a:cs typeface="Arial" panose="020B0604020202020204" pitchFamily="34" charset="0"/>
              </a:rPr>
              <a:t>More...</a:t>
            </a: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Why do we need a new transcriptome assembly, and what will we do with it?</a:t>
            </a:r>
            <a:r>
              <a:rPr lang="en-US" sz="2200" baseline="30000" dirty="0">
                <a:solidFill>
                  <a:srgbClr val="737373"/>
                </a:solidFill>
                <a:latin typeface="Helvetica Neue" panose="02000503000000020004" pitchFamily="2" charset="0"/>
              </a:rPr>
              <a:t>1</a:t>
            </a:r>
            <a:endParaRPr lang="en-US" sz="2200" baseline="30000" dirty="0"/>
          </a:p>
        </p:txBody>
      </p:sp>
      <p:sp>
        <p:nvSpPr>
          <p:cNvPr id="5" name="TextBox 4">
            <a:extLst>
              <a:ext uri="{FF2B5EF4-FFF2-40B4-BE49-F238E27FC236}">
                <a16:creationId xmlns:a16="http://schemas.microsoft.com/office/drawing/2014/main" id="{011566CB-7213-4094-AFA6-F73414A668F8}"/>
              </a:ext>
            </a:extLst>
          </p:cNvPr>
          <p:cNvSpPr txBox="1"/>
          <p:nvPr/>
        </p:nvSpPr>
        <p:spPr>
          <a:xfrm>
            <a:off x="0" y="6611779"/>
            <a:ext cx="4242816" cy="246221"/>
          </a:xfrm>
          <a:prstGeom prst="rect">
            <a:avLst/>
          </a:prstGeom>
          <a:noFill/>
        </p:spPr>
        <p:txBody>
          <a:bodyPr wrap="square" rtlCol="0">
            <a:spAutoFit/>
          </a:bodyPr>
          <a:lstStyle/>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Greenlaw</a:t>
            </a:r>
            <a:r>
              <a:rPr lang="en-US" sz="1000" dirty="0">
                <a:solidFill>
                  <a:schemeClr val="bg1">
                    <a:lumMod val="50000"/>
                  </a:schemeClr>
                </a:solidFill>
                <a:latin typeface="Arial" panose="020B0604020202020204" pitchFamily="34" charset="0"/>
                <a:cs typeface="Arial" panose="020B0604020202020204" pitchFamily="34" charset="0"/>
              </a:rPr>
              <a:t> et al., </a:t>
            </a:r>
            <a:r>
              <a:rPr lang="en-US" sz="1000" i="1" dirty="0">
                <a:solidFill>
                  <a:schemeClr val="bg1">
                    <a:lumMod val="50000"/>
                  </a:schemeClr>
                </a:solidFill>
                <a:latin typeface="Arial" panose="020B0604020202020204" pitchFamily="34" charset="0"/>
                <a:cs typeface="Arial" panose="020B0604020202020204" pitchFamily="34" charset="0"/>
              </a:rPr>
              <a:t>in progress</a:t>
            </a:r>
          </a:p>
        </p:txBody>
      </p:sp>
    </p:spTree>
    <p:extLst>
      <p:ext uri="{BB962C8B-B14F-4D97-AF65-F5344CB8AC3E}">
        <p14:creationId xmlns:p14="http://schemas.microsoft.com/office/powerpoint/2010/main" val="5069274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fade">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fade">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fade">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fade">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fade">
                                      <p:cBhvr>
                                        <p:cTn id="72" dur="500"/>
                                        <p:tgtEl>
                                          <p:spTgt spid="3">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3" end="13"/>
                                            </p:txEl>
                                          </p:spTgt>
                                        </p:tgtEl>
                                        <p:attrNameLst>
                                          <p:attrName>style.visibility</p:attrName>
                                        </p:attrNameLst>
                                      </p:cBhvr>
                                      <p:to>
                                        <p:strVal val="visible"/>
                                      </p:to>
                                    </p:set>
                                    <p:animEffect transition="in" filter="fade">
                                      <p:cBhvr>
                                        <p:cTn id="77" dur="500"/>
                                        <p:tgtEl>
                                          <p:spTgt spid="3">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
                                            <p:txEl>
                                              <p:pRg st="14" end="14"/>
                                            </p:txEl>
                                          </p:spTgt>
                                        </p:tgtEl>
                                        <p:attrNameLst>
                                          <p:attrName>style.visibility</p:attrName>
                                        </p:attrNameLst>
                                      </p:cBhvr>
                                      <p:to>
                                        <p:strVal val="visible"/>
                                      </p:to>
                                    </p:set>
                                    <p:animEffect transition="in" filter="fade">
                                      <p:cBhvr>
                                        <p:cTn id="82" dur="500"/>
                                        <p:tgtEl>
                                          <p:spTgt spid="3">
                                            <p:txEl>
                                              <p:pRg st="14" end="14"/>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3">
                                            <p:txEl>
                                              <p:pRg st="15" end="15"/>
                                            </p:txEl>
                                          </p:spTgt>
                                        </p:tgtEl>
                                        <p:attrNameLst>
                                          <p:attrName>style.visibility</p:attrName>
                                        </p:attrNameLst>
                                      </p:cBhvr>
                                      <p:to>
                                        <p:strVal val="visible"/>
                                      </p:to>
                                    </p:set>
                                    <p:animEffect transition="in" filter="fade">
                                      <p:cBhvr>
                                        <p:cTn id="87" dur="500"/>
                                        <p:tgtEl>
                                          <p:spTgt spid="3">
                                            <p:txEl>
                                              <p:pRg st="15" end="15"/>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2"/>
                                        </p:tgtEl>
                                        <p:attrNameLst>
                                          <p:attrName>style.visibility</p:attrName>
                                        </p:attrNameLst>
                                      </p:cBhvr>
                                      <p:to>
                                        <p:strVal val="visible"/>
                                      </p:to>
                                    </p:set>
                                    <p:animEffect transition="in" filter="fade">
                                      <p:cBhvr>
                                        <p:cTn id="9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1" y="794657"/>
            <a:ext cx="7706869" cy="6056415"/>
          </a:xfrm>
        </p:spPr>
        <p:txBody>
          <a:bodyPr>
            <a:normAutofit/>
          </a:bodyPr>
          <a:lstStyle/>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In transcriptome assembly, millions of reads are pieced together to accurately represent their genomic sequences of origin</a:t>
            </a:r>
            <a:endParaRPr lang="en-US" sz="2000" dirty="0">
              <a:effectLst/>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Assembly is achieved by examining overlaps between reads—or subsequences thereof—in order to concatenate them into longer contiguous sequences (a.k.a., contigs)</a:t>
            </a:r>
            <a:r>
              <a:rPr lang="en-US" sz="2000" baseline="30000" dirty="0">
                <a:latin typeface="Arial" panose="020B0604020202020204" pitchFamily="34" charset="0"/>
                <a:cs typeface="Arial" panose="020B0604020202020204" pitchFamily="34" charset="0"/>
              </a:rPr>
              <a:t>1,2</a:t>
            </a:r>
            <a:endParaRPr lang="en-US" sz="2000" dirty="0">
              <a:latin typeface="Arial" panose="020B0604020202020204" pitchFamily="34" charset="0"/>
              <a:cs typeface="Arial" panose="020B0604020202020204" pitchFamily="34" charset="0"/>
            </a:endParaRPr>
          </a:p>
          <a:p>
            <a:r>
              <a:rPr lang="en-US" sz="2000" b="0" i="0" dirty="0">
                <a:effectLst/>
                <a:latin typeface="Arial" panose="020B0604020202020204" pitchFamily="34" charset="0"/>
                <a:cs typeface="Arial" panose="020B0604020202020204" pitchFamily="34" charset="0"/>
              </a:rPr>
              <a:t>Instead of whole reads, most assembly algorithms use </a:t>
            </a:r>
            <a:r>
              <a:rPr lang="en-US" sz="2000" b="0" dirty="0">
                <a:effectLst/>
                <a:latin typeface="Arial" panose="020B0604020202020204" pitchFamily="34" charset="0"/>
                <a:cs typeface="Arial" panose="020B0604020202020204" pitchFamily="34" charset="0"/>
              </a:rPr>
              <a:t>k</a:t>
            </a:r>
            <a:r>
              <a:rPr lang="en-US" sz="2000" b="0" i="0" dirty="0">
                <a:effectLst/>
                <a:latin typeface="Arial" panose="020B0604020202020204" pitchFamily="34" charset="0"/>
                <a:cs typeface="Arial" panose="020B0604020202020204" pitchFamily="34" charset="0"/>
              </a:rPr>
              <a:t>-</a:t>
            </a:r>
            <a:r>
              <a:rPr lang="en-US" sz="2000" b="0" i="0" dirty="0" err="1">
                <a:effectLst/>
                <a:latin typeface="Arial" panose="020B0604020202020204" pitchFamily="34" charset="0"/>
                <a:cs typeface="Arial" panose="020B0604020202020204" pitchFamily="34" charset="0"/>
              </a:rPr>
              <a:t>mers</a:t>
            </a:r>
            <a:r>
              <a:rPr lang="en-US" sz="2000" b="0" i="0" dirty="0">
                <a:effectLst/>
                <a:latin typeface="Arial" panose="020B0604020202020204" pitchFamily="34" charset="0"/>
                <a:cs typeface="Arial" panose="020B0604020202020204" pitchFamily="34" charset="0"/>
              </a:rPr>
              <a:t>—read-derived substrings of length </a:t>
            </a:r>
            <a:r>
              <a:rPr lang="en-US" sz="2000" b="0" i="1" dirty="0">
                <a:effectLst/>
                <a:latin typeface="Arial" panose="020B0604020202020204" pitchFamily="34" charset="0"/>
                <a:cs typeface="Arial" panose="020B0604020202020204" pitchFamily="34" charset="0"/>
              </a:rPr>
              <a:t>k</a:t>
            </a:r>
            <a:r>
              <a:rPr lang="en-US" sz="2000" b="0" baseline="30000" dirty="0">
                <a:effectLst/>
                <a:latin typeface="Arial" panose="020B0604020202020204" pitchFamily="34" charset="0"/>
                <a:cs typeface="Arial" panose="020B0604020202020204" pitchFamily="34" charset="0"/>
              </a:rPr>
              <a:t>3</a:t>
            </a:r>
            <a:r>
              <a:rPr lang="en-US" sz="2000" b="0" i="0" dirty="0">
                <a:effectLst/>
                <a:latin typeface="Arial" panose="020B0604020202020204" pitchFamily="34" charset="0"/>
                <a:cs typeface="Arial" panose="020B0604020202020204" pitchFamily="34" charset="0"/>
              </a:rPr>
              <a:t>—as assembly units</a:t>
            </a:r>
          </a:p>
          <a:p>
            <a:r>
              <a:rPr lang="en-US" sz="2000" dirty="0">
                <a:latin typeface="Arial" panose="020B0604020202020204" pitchFamily="34" charset="0"/>
                <a:cs typeface="Arial" panose="020B0604020202020204" pitchFamily="34" charset="0"/>
              </a:rPr>
              <a:t>General steps of the assembly process</a:t>
            </a:r>
          </a:p>
          <a:p>
            <a:pPr marL="800100" lvl="1" indent="-342900">
              <a:buFont typeface="+mj-lt"/>
              <a:buAutoNum type="arabicPeriod"/>
            </a:pPr>
            <a:r>
              <a:rPr lang="en-US" sz="1600" b="0" i="0" dirty="0">
                <a:effectLst/>
                <a:latin typeface="Arial" panose="020B0604020202020204" pitchFamily="34" charset="0"/>
                <a:cs typeface="Arial" panose="020B0604020202020204" pitchFamily="34" charset="0"/>
              </a:rPr>
              <a:t>Construct a dictionary of all possible k-</a:t>
            </a:r>
            <a:r>
              <a:rPr lang="en-US" sz="1600" b="0" i="0" dirty="0" err="1">
                <a:effectLst/>
                <a:latin typeface="Arial" panose="020B0604020202020204" pitchFamily="34" charset="0"/>
                <a:cs typeface="Arial" panose="020B0604020202020204" pitchFamily="34" charset="0"/>
              </a:rPr>
              <a:t>mers</a:t>
            </a:r>
            <a:r>
              <a:rPr lang="en-US" sz="1600" b="0" i="0" dirty="0">
                <a:effectLst/>
                <a:latin typeface="Arial" panose="020B0604020202020204" pitchFamily="34" charset="0"/>
                <a:cs typeface="Arial" panose="020B0604020202020204" pitchFamily="34" charset="0"/>
              </a:rPr>
              <a:t> and their reads of origin</a:t>
            </a:r>
          </a:p>
          <a:p>
            <a:pPr marL="800100" lvl="1" indent="-342900">
              <a:buFont typeface="+mj-lt"/>
              <a:buAutoNum type="arabicPeriod"/>
            </a:pPr>
            <a:r>
              <a:rPr lang="en-US" sz="1600" b="0" i="0" dirty="0">
                <a:effectLst/>
                <a:latin typeface="Arial" panose="020B0604020202020204" pitchFamily="34" charset="0"/>
                <a:cs typeface="Arial" panose="020B0604020202020204" pitchFamily="34" charset="0"/>
              </a:rPr>
              <a:t>Represent the k-</a:t>
            </a:r>
            <a:r>
              <a:rPr lang="en-US" sz="1600" b="0" i="0" dirty="0" err="1">
                <a:effectLst/>
                <a:latin typeface="Arial" panose="020B0604020202020204" pitchFamily="34" charset="0"/>
                <a:cs typeface="Arial" panose="020B0604020202020204" pitchFamily="34" charset="0"/>
              </a:rPr>
              <a:t>mers</a:t>
            </a:r>
            <a:r>
              <a:rPr lang="en-US" sz="1600" b="0" i="0" dirty="0">
                <a:effectLst/>
                <a:latin typeface="Arial" panose="020B0604020202020204" pitchFamily="34" charset="0"/>
                <a:cs typeface="Arial" panose="020B0604020202020204" pitchFamily="34" charset="0"/>
              </a:rPr>
              <a:t> as nodes (a.k.a., vertices or “points”) in a graph</a:t>
            </a:r>
            <a:endParaRPr lang="en-US" sz="1600" b="0" dirty="0">
              <a:effectLst/>
              <a:latin typeface="Arial" panose="020B0604020202020204" pitchFamily="34" charset="0"/>
              <a:cs typeface="Arial" panose="020B0604020202020204" pitchFamily="34" charset="0"/>
            </a:endParaRPr>
          </a:p>
          <a:p>
            <a:pPr marL="800100" lvl="1" indent="-342900">
              <a:buFont typeface="+mj-lt"/>
              <a:buAutoNum type="arabicPeriod"/>
            </a:pPr>
            <a:r>
              <a:rPr lang="en-US" sz="1600" b="0" i="0" dirty="0">
                <a:effectLst/>
                <a:latin typeface="Arial" panose="020B0604020202020204" pitchFamily="34" charset="0"/>
                <a:cs typeface="Arial" panose="020B0604020202020204" pitchFamily="34" charset="0"/>
              </a:rPr>
              <a:t>Form lines between points if they have an overlap of exactly </a:t>
            </a:r>
            <a:r>
              <a:rPr lang="en-US" sz="1600" b="0" i="1" dirty="0">
                <a:effectLst/>
                <a:latin typeface="Arial" panose="020B0604020202020204" pitchFamily="34" charset="0"/>
                <a:cs typeface="Arial" panose="020B0604020202020204" pitchFamily="34" charset="0"/>
              </a:rPr>
              <a:t>k</a:t>
            </a:r>
            <a:r>
              <a:rPr lang="en-US" sz="1600" b="0" i="0" dirty="0">
                <a:effectLst/>
                <a:latin typeface="Arial" panose="020B0604020202020204" pitchFamily="34" charset="0"/>
                <a:cs typeface="Arial" panose="020B0604020202020204" pitchFamily="34" charset="0"/>
              </a:rPr>
              <a:t> – 1 nucleotides</a:t>
            </a:r>
          </a:p>
          <a:p>
            <a:pPr marL="800100" lvl="1" indent="-342900">
              <a:buFont typeface="+mj-lt"/>
              <a:buAutoNum type="arabicPeriod"/>
            </a:pPr>
            <a:r>
              <a:rPr lang="en-US" sz="1600" dirty="0">
                <a:latin typeface="Arial" panose="020B0604020202020204" pitchFamily="34" charset="0"/>
                <a:cs typeface="Arial" panose="020B0604020202020204" pitchFamily="34" charset="0"/>
              </a:rPr>
              <a:t>Extend paths until no further overlap-based extensions are possible</a:t>
            </a:r>
            <a:r>
              <a:rPr lang="en-US" sz="1600" baseline="30000" dirty="0">
                <a:latin typeface="Arial" panose="020B0604020202020204" pitchFamily="34" charset="0"/>
                <a:cs typeface="Arial" panose="020B0604020202020204" pitchFamily="34" charset="0"/>
              </a:rPr>
              <a:t>3</a:t>
            </a:r>
          </a:p>
          <a:p>
            <a:pPr marL="800100" lvl="1" indent="-342900">
              <a:buFont typeface="+mj-lt"/>
              <a:buAutoNum type="arabicPeriod"/>
            </a:pPr>
            <a:r>
              <a:rPr lang="en-US" sz="1600" b="0" i="0" dirty="0">
                <a:effectLst/>
                <a:latin typeface="Arial" panose="020B0604020202020204" pitchFamily="34" charset="0"/>
                <a:cs typeface="Arial" panose="020B0604020202020204" pitchFamily="34" charset="0"/>
              </a:rPr>
              <a:t>Traverse and record each possible path through the graph: These are contigs</a:t>
            </a:r>
            <a:r>
              <a:rPr lang="en-US" sz="1600" dirty="0">
                <a:latin typeface="Arial" panose="020B0604020202020204" pitchFamily="34" charset="0"/>
                <a:cs typeface="Arial" panose="020B0604020202020204" pitchFamily="34" charset="0"/>
              </a:rPr>
              <a:t>, and they represent possible origin sequences for the k-</a:t>
            </a:r>
            <a:r>
              <a:rPr lang="en-US" sz="1600" dirty="0" err="1">
                <a:latin typeface="Arial" panose="020B0604020202020204" pitchFamily="34" charset="0"/>
                <a:cs typeface="Arial" panose="020B0604020202020204" pitchFamily="34" charset="0"/>
              </a:rPr>
              <a:t>mers</a:t>
            </a:r>
            <a:endParaRPr lang="en-US" sz="2000" b="0" i="0" dirty="0">
              <a:effectLst/>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a:t>
            </a:r>
            <a:endParaRPr lang="en-US" sz="2200" dirty="0"/>
          </a:p>
        </p:txBody>
      </p:sp>
      <p:grpSp>
        <p:nvGrpSpPr>
          <p:cNvPr id="7" name="Group 6">
            <a:extLst>
              <a:ext uri="{FF2B5EF4-FFF2-40B4-BE49-F238E27FC236}">
                <a16:creationId xmlns:a16="http://schemas.microsoft.com/office/drawing/2014/main" id="{105C751B-F67C-B8A4-926E-5B2EBEB34DB0}"/>
              </a:ext>
            </a:extLst>
          </p:cNvPr>
          <p:cNvGrpSpPr/>
          <p:nvPr/>
        </p:nvGrpSpPr>
        <p:grpSpPr>
          <a:xfrm>
            <a:off x="7706868" y="72121"/>
            <a:ext cx="4017264" cy="6713757"/>
            <a:chOff x="7239000" y="312342"/>
            <a:chExt cx="3724656" cy="6412218"/>
          </a:xfrm>
        </p:grpSpPr>
        <p:pic>
          <p:nvPicPr>
            <p:cNvPr id="2" name="Picture 1" descr="Diagram&#10;&#10;Description automatically generated">
              <a:extLst>
                <a:ext uri="{FF2B5EF4-FFF2-40B4-BE49-F238E27FC236}">
                  <a16:creationId xmlns:a16="http://schemas.microsoft.com/office/drawing/2014/main" id="{5578A094-98FA-4D69-58BB-030960F8C241}"/>
                </a:ext>
              </a:extLst>
            </p:cNvPr>
            <p:cNvPicPr>
              <a:picLocks noChangeAspect="1"/>
            </p:cNvPicPr>
            <p:nvPr/>
          </p:nvPicPr>
          <p:blipFill>
            <a:blip r:embed="rId3"/>
            <a:stretch>
              <a:fillRect/>
            </a:stretch>
          </p:blipFill>
          <p:spPr>
            <a:xfrm>
              <a:off x="7239000" y="312342"/>
              <a:ext cx="3532631" cy="3219613"/>
            </a:xfrm>
            <a:prstGeom prst="rect">
              <a:avLst/>
            </a:prstGeom>
          </p:spPr>
        </p:pic>
        <p:pic>
          <p:nvPicPr>
            <p:cNvPr id="5" name="Picture 4" descr="Diagram&#10;&#10;Description automatically generated">
              <a:extLst>
                <a:ext uri="{FF2B5EF4-FFF2-40B4-BE49-F238E27FC236}">
                  <a16:creationId xmlns:a16="http://schemas.microsoft.com/office/drawing/2014/main" id="{D4AB39A0-C005-CEAB-FA58-23B295CA48D1}"/>
                </a:ext>
              </a:extLst>
            </p:cNvPr>
            <p:cNvPicPr>
              <a:picLocks noChangeAspect="1"/>
            </p:cNvPicPr>
            <p:nvPr/>
          </p:nvPicPr>
          <p:blipFill>
            <a:blip r:embed="rId4"/>
            <a:stretch>
              <a:fillRect/>
            </a:stretch>
          </p:blipFill>
          <p:spPr>
            <a:xfrm>
              <a:off x="7239000" y="3586820"/>
              <a:ext cx="3724656" cy="3137740"/>
            </a:xfrm>
            <a:prstGeom prst="rect">
              <a:avLst/>
            </a:prstGeom>
          </p:spPr>
        </p:pic>
      </p:grpSp>
      <p:sp>
        <p:nvSpPr>
          <p:cNvPr id="8" name="TextBox 7">
            <a:extLst>
              <a:ext uri="{FF2B5EF4-FFF2-40B4-BE49-F238E27FC236}">
                <a16:creationId xmlns:a16="http://schemas.microsoft.com/office/drawing/2014/main" id="{48F7C979-26BE-B5E4-BA90-785B06E84083}"/>
              </a:ext>
            </a:extLst>
          </p:cNvPr>
          <p:cNvSpPr txBox="1"/>
          <p:nvPr/>
        </p:nvSpPr>
        <p:spPr>
          <a:xfrm>
            <a:off x="0" y="6150114"/>
            <a:ext cx="4242816" cy="707886"/>
          </a:xfrm>
          <a:prstGeom prst="rect">
            <a:avLst/>
          </a:prstGeom>
          <a:noFill/>
        </p:spPr>
        <p:txBody>
          <a:bodyPr wrap="square" rtlCol="0">
            <a:spAutoFit/>
          </a:bodyPr>
          <a:lstStyle/>
          <a:p>
            <a:pPr marL="342900" indent="-342900">
              <a:buAutoNum type="arabicPeriod"/>
            </a:pPr>
            <a:r>
              <a:rPr lang="en-US" sz="1000" dirty="0">
                <a:solidFill>
                  <a:schemeClr val="bg1">
                    <a:lumMod val="50000"/>
                  </a:schemeClr>
                </a:solidFill>
                <a:latin typeface="Arial" panose="020B0604020202020204" pitchFamily="34" charset="0"/>
                <a:cs typeface="Arial" panose="020B0604020202020204" pitchFamily="34" charset="0"/>
              </a:rPr>
              <a:t>Martin &amp; Wang, 2011</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Bushmanova</a:t>
            </a:r>
            <a:r>
              <a:rPr lang="en-US" sz="1000" dirty="0">
                <a:solidFill>
                  <a:schemeClr val="bg1">
                    <a:lumMod val="50000"/>
                  </a:schemeClr>
                </a:solidFill>
                <a:latin typeface="Arial" panose="020B0604020202020204" pitchFamily="34" charset="0"/>
                <a:cs typeface="Arial" panose="020B0604020202020204" pitchFamily="34" charset="0"/>
              </a:rPr>
              <a:t> et al., 2019</a:t>
            </a:r>
          </a:p>
          <a:p>
            <a:pPr marL="342900" indent="-342900">
              <a:buAutoNum type="arabicPeriod"/>
            </a:pPr>
            <a:r>
              <a:rPr lang="en-US" sz="1000" dirty="0" err="1">
                <a:solidFill>
                  <a:schemeClr val="bg1">
                    <a:lumMod val="50000"/>
                  </a:schemeClr>
                </a:solidFill>
                <a:latin typeface="Arial" panose="020B0604020202020204" pitchFamily="34" charset="0"/>
                <a:cs typeface="Arial" panose="020B0604020202020204" pitchFamily="34" charset="0"/>
              </a:rPr>
              <a:t>Grabherr</a:t>
            </a:r>
            <a:r>
              <a:rPr lang="en-US" sz="1000" dirty="0">
                <a:solidFill>
                  <a:schemeClr val="bg1">
                    <a:lumMod val="50000"/>
                  </a:schemeClr>
                </a:solidFill>
                <a:latin typeface="Arial" panose="020B0604020202020204" pitchFamily="34" charset="0"/>
                <a:cs typeface="Arial" panose="020B0604020202020204" pitchFamily="34" charset="0"/>
              </a:rPr>
              <a:t> et al., 2011</a:t>
            </a:r>
          </a:p>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spTree>
    <p:extLst>
      <p:ext uri="{BB962C8B-B14F-4D97-AF65-F5344CB8AC3E}">
        <p14:creationId xmlns:p14="http://schemas.microsoft.com/office/powerpoint/2010/main" val="35833441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7"/>
            <a:ext cx="7326088" cy="5159829"/>
          </a:xfrm>
        </p:spPr>
        <p:txBody>
          <a:bodyPr>
            <a:normAutofit/>
          </a:bodyPr>
          <a:lstStyle/>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In general, reads can be assembled through one of two approaches:</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Reference </a:t>
            </a:r>
            <a:r>
              <a:rPr lang="en-US" sz="1600" b="1" i="1" dirty="0">
                <a:effectLst/>
                <a:latin typeface="Arial" panose="020B0604020202020204" pitchFamily="34" charset="0"/>
                <a:cs typeface="Arial" panose="020B0604020202020204" pitchFamily="34" charset="0"/>
              </a:rPr>
              <a:t>genome-guided</a:t>
            </a:r>
            <a:r>
              <a:rPr lang="en-US" sz="1600" dirty="0">
                <a:latin typeface="Arial" panose="020B0604020202020204" pitchFamily="34" charset="0"/>
                <a:cs typeface="Arial" panose="020B0604020202020204" pitchFamily="34" charset="0"/>
              </a:rPr>
              <a:t>: </a:t>
            </a:r>
            <a:r>
              <a:rPr lang="en-US" sz="1600" b="0" i="0" dirty="0">
                <a:effectLst/>
                <a:latin typeface="Arial" panose="020B0604020202020204" pitchFamily="34" charset="0"/>
                <a:cs typeface="Arial" panose="020B0604020202020204" pitchFamily="34" charset="0"/>
              </a:rPr>
              <a:t>Assembly occurs through the alignment of reads to the reference genome</a:t>
            </a:r>
          </a:p>
          <a:p>
            <a:pPr marL="800100" lvl="1" indent="-342900">
              <a:buFont typeface="+mj-lt"/>
              <a:buAutoNum type="alphaLcParenR"/>
            </a:pPr>
            <a:r>
              <a:rPr lang="en-US" sz="1600" dirty="0">
                <a:latin typeface="Arial" panose="020B0604020202020204" pitchFamily="34" charset="0"/>
                <a:cs typeface="Arial" panose="020B0604020202020204" pitchFamily="34" charset="0"/>
              </a:rPr>
              <a:t>Reference </a:t>
            </a:r>
            <a:r>
              <a:rPr lang="en-US" sz="1600" b="1" i="1" dirty="0">
                <a:latin typeface="Arial" panose="020B0604020202020204" pitchFamily="34" charset="0"/>
                <a:cs typeface="Arial" panose="020B0604020202020204" pitchFamily="34" charset="0"/>
              </a:rPr>
              <a:t>genome-free</a:t>
            </a:r>
            <a:r>
              <a:rPr lang="en-US" sz="1600" dirty="0">
                <a:latin typeface="Arial" panose="020B0604020202020204" pitchFamily="34" charset="0"/>
                <a:cs typeface="Arial" panose="020B0604020202020204" pitchFamily="34" charset="0"/>
              </a:rPr>
              <a:t>—i.e., </a:t>
            </a:r>
            <a:r>
              <a:rPr lang="en-US" sz="1600" i="1" dirty="0">
                <a:latin typeface="Arial" panose="020B0604020202020204" pitchFamily="34" charset="0"/>
                <a:cs typeface="Arial" panose="020B0604020202020204" pitchFamily="34" charset="0"/>
              </a:rPr>
              <a:t>de novo</a:t>
            </a:r>
            <a:r>
              <a:rPr lang="en-US" sz="1600" i="0" dirty="0">
                <a:effectLst/>
                <a:latin typeface="Arial" panose="020B0604020202020204" pitchFamily="34" charset="0"/>
                <a:cs typeface="Arial" panose="020B0604020202020204" pitchFamily="34" charset="0"/>
              </a:rPr>
              <a:t>: Assembly occurs using only the information contained in the reads</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In our recent work, we leverage a </a:t>
            </a:r>
            <a:r>
              <a:rPr lang="en-US" sz="2000" b="1" i="1" dirty="0">
                <a:effectLst/>
                <a:latin typeface="Arial" panose="020B0604020202020204" pitchFamily="34" charset="0"/>
                <a:cs typeface="Arial" panose="020B0604020202020204" pitchFamily="34" charset="0"/>
              </a:rPr>
              <a:t>hybrid strategy</a:t>
            </a:r>
            <a:r>
              <a:rPr lang="en-US" sz="2000" i="0" dirty="0">
                <a:effectLst/>
                <a:latin typeface="Arial" panose="020B0604020202020204" pitchFamily="34" charset="0"/>
                <a:cs typeface="Arial" panose="020B0604020202020204" pitchFamily="34" charset="0"/>
              </a:rPr>
              <a:t>, assembling transcriptomes from the results of both approaches</a:t>
            </a:r>
            <a:endParaRPr lang="en-US" sz="20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2000" dirty="0">
                <a:latin typeface="Arial" panose="020B0604020202020204" pitchFamily="34" charset="0"/>
                <a:cs typeface="Arial" panose="020B0604020202020204" pitchFamily="34" charset="0"/>
              </a:rPr>
              <a:t>...</a:t>
            </a:r>
            <a:r>
              <a:rPr lang="en-US" sz="2000" b="0" i="0" dirty="0">
                <a:effectLst/>
                <a:latin typeface="Arial" panose="020B0604020202020204" pitchFamily="34" charset="0"/>
                <a:cs typeface="Arial" panose="020B0604020202020204" pitchFamily="34" charset="0"/>
              </a:rPr>
              <a:t>but before diving into that, it's important to discuss the general workflow for transcriptome assembly</a:t>
            </a:r>
            <a:endParaRPr lang="en-US" sz="2000" dirty="0">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a:t>
            </a:r>
            <a:endParaRPr lang="en-US" sz="2200" dirty="0"/>
          </a:p>
        </p:txBody>
      </p:sp>
      <p:pic>
        <p:nvPicPr>
          <p:cNvPr id="5" name="Picture 4">
            <a:extLst>
              <a:ext uri="{FF2B5EF4-FFF2-40B4-BE49-F238E27FC236}">
                <a16:creationId xmlns:a16="http://schemas.microsoft.com/office/drawing/2014/main" id="{DCB78BC8-0DC6-BEAC-72C3-3DDD408985F5}"/>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7326088" y="792474"/>
            <a:ext cx="4586874" cy="6058598"/>
          </a:xfrm>
          <a:prstGeom prst="rect">
            <a:avLst/>
          </a:prstGeom>
        </p:spPr>
      </p:pic>
      <p:sp>
        <p:nvSpPr>
          <p:cNvPr id="8" name="TextBox 7">
            <a:extLst>
              <a:ext uri="{FF2B5EF4-FFF2-40B4-BE49-F238E27FC236}">
                <a16:creationId xmlns:a16="http://schemas.microsoft.com/office/drawing/2014/main" id="{D24D26CF-165C-FC57-232F-9ACF10F8860D}"/>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spTree>
    <p:extLst>
      <p:ext uri="{BB962C8B-B14F-4D97-AF65-F5344CB8AC3E}">
        <p14:creationId xmlns:p14="http://schemas.microsoft.com/office/powerpoint/2010/main" val="3523424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1" y="794657"/>
            <a:ext cx="7239001" cy="5834743"/>
          </a:xfrm>
        </p:spPr>
        <p:txBody>
          <a:bodyPr>
            <a:normAutofit/>
          </a:bodyPr>
          <a:lstStyle/>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A</a:t>
            </a:r>
            <a:r>
              <a:rPr lang="en-US" sz="2000" b="0" i="0" dirty="0">
                <a:effectLst/>
                <a:latin typeface="Arial" panose="020B0604020202020204" pitchFamily="34" charset="0"/>
                <a:cs typeface="Arial" panose="020B0604020202020204" pitchFamily="34" charset="0"/>
              </a:rPr>
              <a:t>) The sequencing data is quality controlled</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B</a:t>
            </a:r>
            <a:r>
              <a:rPr lang="en-US" sz="2000" b="0" i="0" dirty="0">
                <a:effectLst/>
                <a:latin typeface="Arial" panose="020B0604020202020204" pitchFamily="34" charset="0"/>
                <a:cs typeface="Arial" panose="020B0604020202020204" pitchFamily="34" charset="0"/>
              </a:rPr>
              <a:t>) Then, the data is assembled to obtain the reference transcriptome; afterwards, it’s subject to more quality control to produce an artifact-free assembly</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C</a:t>
            </a:r>
            <a:r>
              <a:rPr lang="en-US" sz="2000" b="0" i="0" dirty="0">
                <a:effectLst/>
                <a:latin typeface="Arial" panose="020B0604020202020204" pitchFamily="34" charset="0"/>
                <a:cs typeface="Arial" panose="020B0604020202020204" pitchFamily="34" charset="0"/>
              </a:rPr>
              <a:t>, </a:t>
            </a:r>
            <a:r>
              <a:rPr lang="en-US" sz="2000" b="1" i="0" dirty="0">
                <a:effectLst/>
                <a:latin typeface="Arial" panose="020B0604020202020204" pitchFamily="34" charset="0"/>
                <a:cs typeface="Arial" panose="020B0604020202020204" pitchFamily="34" charset="0"/>
              </a:rPr>
              <a:t>D</a:t>
            </a:r>
            <a:r>
              <a:rPr lang="en-US" sz="2000" b="0" i="0" dirty="0">
                <a:effectLst/>
                <a:latin typeface="Arial" panose="020B0604020202020204" pitchFamily="34" charset="0"/>
                <a:cs typeface="Arial" panose="020B0604020202020204" pitchFamily="34" charset="0"/>
              </a:rPr>
              <a:t>) For further quality </a:t>
            </a:r>
            <a:r>
              <a:rPr lang="en-US" sz="2000" dirty="0">
                <a:latin typeface="Arial" panose="020B0604020202020204" pitchFamily="34" charset="0"/>
                <a:cs typeface="Arial" panose="020B0604020202020204" pitchFamily="34" charset="0"/>
              </a:rPr>
              <a:t>control, read </a:t>
            </a:r>
            <a:r>
              <a:rPr lang="en-US" sz="2000" b="0" i="0" dirty="0">
                <a:effectLst/>
                <a:latin typeface="Arial" panose="020B0604020202020204" pitchFamily="34" charset="0"/>
                <a:cs typeface="Arial" panose="020B0604020202020204" pitchFamily="34" charset="0"/>
              </a:rPr>
              <a:t>alignment and transcript abundance estimation (</a:t>
            </a:r>
            <a:r>
              <a:rPr lang="en-US" sz="2000" b="1" i="0" dirty="0">
                <a:effectLst/>
                <a:latin typeface="Arial" panose="020B0604020202020204" pitchFamily="34" charset="0"/>
                <a:cs typeface="Arial" panose="020B0604020202020204" pitchFamily="34" charset="0"/>
              </a:rPr>
              <a:t>C</a:t>
            </a:r>
            <a:r>
              <a:rPr lang="en-US" sz="2000" b="0" i="0" dirty="0">
                <a:effectLst/>
                <a:latin typeface="Arial" panose="020B0604020202020204" pitchFamily="34" charset="0"/>
                <a:cs typeface="Arial" panose="020B0604020202020204" pitchFamily="34" charset="0"/>
              </a:rPr>
              <a:t>) are performed, and differential transcript expression levels can be estimated (</a:t>
            </a:r>
            <a:r>
              <a:rPr lang="en-US" sz="2000" b="1" i="0" dirty="0">
                <a:effectLst/>
                <a:latin typeface="Arial" panose="020B0604020202020204" pitchFamily="34" charset="0"/>
                <a:cs typeface="Arial" panose="020B0604020202020204" pitchFamily="34" charset="0"/>
              </a:rPr>
              <a:t>D</a:t>
            </a:r>
            <a:r>
              <a:rPr lang="en-US" sz="2000" b="0" i="0" dirty="0">
                <a:effectLst/>
                <a:latin typeface="Arial" panose="020B0604020202020204" pitchFamily="34" charset="0"/>
                <a:cs typeface="Arial" panose="020B0604020202020204" pitchFamily="34" charset="0"/>
              </a:rPr>
              <a:t>)</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E</a:t>
            </a:r>
            <a:r>
              <a:rPr lang="en-US" sz="2000" b="0" i="0" dirty="0">
                <a:effectLst/>
                <a:latin typeface="Arial" panose="020B0604020202020204" pitchFamily="34" charset="0"/>
                <a:cs typeface="Arial" panose="020B0604020202020204" pitchFamily="34" charset="0"/>
              </a:rPr>
              <a:t>) If the RNA-seq data are suspected to contain non-mRNA species, RNA classification can be carried out to classify and filter the data</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E</a:t>
            </a:r>
            <a:r>
              <a:rPr lang="en-US" sz="2000" b="0" i="0" dirty="0">
                <a:effectLst/>
                <a:latin typeface="Arial" panose="020B0604020202020204" pitchFamily="34" charset="0"/>
                <a:cs typeface="Arial" panose="020B0604020202020204" pitchFamily="34" charset="0"/>
              </a:rPr>
              <a:t>) Transcriptomic sequences can also be translated into their amino acid counterparts</a:t>
            </a:r>
          </a:p>
          <a:p>
            <a:r>
              <a:rPr lang="en-US" sz="2000" b="0" i="0" dirty="0">
                <a:effectLst/>
                <a:latin typeface="Arial" panose="020B0604020202020204" pitchFamily="34" charset="0"/>
                <a:cs typeface="Arial" panose="020B0604020202020204" pitchFamily="34" charset="0"/>
              </a:rPr>
              <a:t>(</a:t>
            </a:r>
            <a:r>
              <a:rPr lang="en-US" sz="2000" b="1" i="0" dirty="0">
                <a:effectLst/>
                <a:latin typeface="Arial" panose="020B0604020202020204" pitchFamily="34" charset="0"/>
                <a:cs typeface="Arial" panose="020B0604020202020204" pitchFamily="34" charset="0"/>
              </a:rPr>
              <a:t>F</a:t>
            </a:r>
            <a:r>
              <a:rPr lang="en-US" sz="2000" b="0" i="0" dirty="0">
                <a:effectLst/>
                <a:latin typeface="Arial" panose="020B0604020202020204" pitchFamily="34" charset="0"/>
                <a:cs typeface="Arial" panose="020B0604020202020204" pitchFamily="34" charset="0"/>
              </a:rPr>
              <a:t>) The nucleotide (and/or translated protein) sequences can be annotated to assign identifiers and elucidate biological roles</a:t>
            </a:r>
          </a:p>
          <a:p>
            <a:r>
              <a:rPr lang="en-US" sz="2000" dirty="0">
                <a:latin typeface="Arial" panose="020B0604020202020204" pitchFamily="34" charset="0"/>
                <a:cs typeface="Arial" panose="020B0604020202020204" pitchFamily="34" charset="0"/>
              </a:rPr>
              <a:t>Today, I am focusing on steps (</a:t>
            </a:r>
            <a:r>
              <a:rPr lang="en-US" sz="2000" b="1" dirty="0">
                <a:latin typeface="Arial" panose="020B0604020202020204" pitchFamily="34" charset="0"/>
                <a:cs typeface="Arial" panose="020B0604020202020204" pitchFamily="34" charset="0"/>
              </a:rPr>
              <a:t>A</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B</a:t>
            </a:r>
            <a:r>
              <a:rPr lang="en-US" sz="2000" dirty="0">
                <a:latin typeface="Arial" panose="020B0604020202020204" pitchFamily="34" charset="0"/>
                <a:cs typeface="Arial" panose="020B0604020202020204" pitchFamily="34" charset="0"/>
              </a:rPr>
              <a:t>)</a:t>
            </a:r>
            <a:endParaRPr lang="en-US" sz="2000" b="0" i="0" dirty="0">
              <a:effectLst/>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a:t>
            </a:r>
            <a:endParaRPr lang="en-US" sz="2200" dirty="0"/>
          </a:p>
        </p:txBody>
      </p:sp>
      <p:pic>
        <p:nvPicPr>
          <p:cNvPr id="6" name="Picture 5">
            <a:extLst>
              <a:ext uri="{FF2B5EF4-FFF2-40B4-BE49-F238E27FC236}">
                <a16:creationId xmlns:a16="http://schemas.microsoft.com/office/drawing/2014/main" id="{B03B8580-C943-1836-02D1-F21A13DCCEA1}"/>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7326088" y="792474"/>
            <a:ext cx="4586874" cy="6058598"/>
          </a:xfrm>
          <a:prstGeom prst="rect">
            <a:avLst/>
          </a:prstGeom>
        </p:spPr>
      </p:pic>
      <p:sp>
        <p:nvSpPr>
          <p:cNvPr id="7" name="TextBox 6">
            <a:extLst>
              <a:ext uri="{FF2B5EF4-FFF2-40B4-BE49-F238E27FC236}">
                <a16:creationId xmlns:a16="http://schemas.microsoft.com/office/drawing/2014/main" id="{A34DB590-9BF7-D3A6-781D-53C9EB6317F3}"/>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spTree>
    <p:extLst>
      <p:ext uri="{BB962C8B-B14F-4D97-AF65-F5344CB8AC3E}">
        <p14:creationId xmlns:p14="http://schemas.microsoft.com/office/powerpoint/2010/main" val="1668577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7"/>
            <a:ext cx="6096000" cy="6063343"/>
          </a:xfrm>
          <a:solidFill>
            <a:schemeClr val="bg1"/>
          </a:solidFill>
        </p:spPr>
        <p:txBody>
          <a:bodyPr>
            <a:normAutofit lnSpcReduction="10000"/>
          </a:bodyPr>
          <a:lstStyle/>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For read quality control, we use </a:t>
            </a:r>
            <a:r>
              <a:rPr lang="en-US" sz="2000" b="0" i="0" dirty="0" err="1">
                <a:effectLst/>
                <a:latin typeface="Consolas" panose="020B0609020204030204" pitchFamily="49" charset="0"/>
                <a:cs typeface="Consolas" panose="020B0609020204030204" pitchFamily="49" charset="0"/>
              </a:rPr>
              <a:t>trim_galore</a:t>
            </a:r>
            <a:r>
              <a:rPr lang="en-US" sz="2000" b="0" i="0" dirty="0">
                <a:effectLst/>
                <a:latin typeface="Arial" panose="020B0604020202020204" pitchFamily="34" charset="0"/>
                <a:cs typeface="Arial" panose="020B0604020202020204" pitchFamily="34" charset="0"/>
              </a:rPr>
              <a:t> to...</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perform adapter removal</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trim low-quality read ends</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filter out very short reads</a:t>
            </a:r>
          </a:p>
          <a:p>
            <a:pPr algn="l">
              <a:buFont typeface="Arial" panose="020B0604020202020204" pitchFamily="34" charset="0"/>
              <a:buChar char="•"/>
            </a:pPr>
            <a:r>
              <a:rPr lang="en-US" sz="2000" dirty="0">
                <a:latin typeface="Arial" panose="020B0604020202020204" pitchFamily="34" charset="0"/>
                <a:cs typeface="Arial" panose="020B0604020202020204" pitchFamily="34" charset="0"/>
              </a:rPr>
              <a:t>We use </a:t>
            </a:r>
            <a:r>
              <a:rPr lang="en-US" sz="2000" dirty="0" err="1">
                <a:latin typeface="Consolas" panose="020B0609020204030204" pitchFamily="49" charset="0"/>
                <a:cs typeface="Consolas" panose="020B0609020204030204" pitchFamily="49" charset="0"/>
              </a:rPr>
              <a:t>Rcorrector</a:t>
            </a:r>
            <a:r>
              <a:rPr lang="en-US" sz="2000" dirty="0">
                <a:latin typeface="Arial" panose="020B0604020202020204" pitchFamily="34" charset="0"/>
                <a:cs typeface="Arial" panose="020B0604020202020204" pitchFamily="34" charset="0"/>
              </a:rPr>
              <a:t> to fix random errors generated in sequencing</a:t>
            </a:r>
          </a:p>
          <a:p>
            <a:pPr algn="l">
              <a:buFont typeface="Arial" panose="020B0604020202020204" pitchFamily="34" charset="0"/>
              <a:buChar char="•"/>
            </a:pPr>
            <a:r>
              <a:rPr lang="en-US" sz="2000" dirty="0">
                <a:latin typeface="Arial" panose="020B0604020202020204" pitchFamily="34" charset="0"/>
                <a:cs typeface="Arial" panose="020B0604020202020204" pitchFamily="34" charset="0"/>
              </a:rPr>
              <a:t>We are considering implementation of rRNA removal and perhaps “blacklisting”</a:t>
            </a:r>
          </a:p>
          <a:p>
            <a:pPr lvl="1"/>
            <a:r>
              <a:rPr lang="en-US" sz="1600" dirty="0">
                <a:latin typeface="Arial" panose="020B0604020202020204" pitchFamily="34" charset="0"/>
                <a:cs typeface="Arial" panose="020B0604020202020204" pitchFamily="34" charset="0"/>
              </a:rPr>
              <a:t>Blacklisting is the prevention or exclusion of artifactual alignments to genome sequences—e.g., </a:t>
            </a:r>
            <a:r>
              <a:rPr lang="en-US" sz="1600" i="1" dirty="0">
                <a:latin typeface="Arial" panose="020B0604020202020204" pitchFamily="34" charset="0"/>
                <a:cs typeface="Arial" panose="020B0604020202020204" pitchFamily="34" charset="0"/>
              </a:rPr>
              <a:t>Ty</a:t>
            </a:r>
            <a:r>
              <a:rPr lang="en-US" sz="1600" dirty="0">
                <a:latin typeface="Arial" panose="020B0604020202020204" pitchFamily="34" charset="0"/>
                <a:cs typeface="Arial" panose="020B0604020202020204" pitchFamily="34" charset="0"/>
              </a:rPr>
              <a:t> repetitive elements?</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For transcriptome assembly, we run the assembly program </a:t>
            </a:r>
            <a:r>
              <a:rPr lang="en-US" sz="2000" b="0" i="0" dirty="0">
                <a:effectLst/>
                <a:latin typeface="Consolas" panose="020B0609020204030204" pitchFamily="49" charset="0"/>
                <a:cs typeface="Consolas" panose="020B0609020204030204" pitchFamily="49" charset="0"/>
              </a:rPr>
              <a:t>Trinity</a:t>
            </a:r>
            <a:r>
              <a:rPr lang="en-US" sz="2000" b="0" i="0" dirty="0">
                <a:effectLst/>
                <a:latin typeface="Arial" panose="020B0604020202020204" pitchFamily="34" charset="0"/>
                <a:cs typeface="Arial" panose="020B0604020202020204" pitchFamily="34" charset="0"/>
              </a:rPr>
              <a:t> in both its genome-free and genome-guided modes</a:t>
            </a:r>
          </a:p>
          <a:p>
            <a:pPr algn="l">
              <a:buFont typeface="Arial" panose="020B0604020202020204" pitchFamily="34" charset="0"/>
              <a:buChar char="•"/>
            </a:pPr>
            <a:r>
              <a:rPr lang="en-US" sz="2000" b="0" i="0" dirty="0">
                <a:effectLst/>
                <a:latin typeface="Arial" panose="020B0604020202020204" pitchFamily="34" charset="0"/>
                <a:cs typeface="Arial" panose="020B0604020202020204" pitchFamily="34" charset="0"/>
              </a:rPr>
              <a:t>We use the output of </a:t>
            </a:r>
            <a:r>
              <a:rPr lang="en-US" sz="2000" dirty="0">
                <a:latin typeface="Consolas" panose="020B0609020204030204" pitchFamily="49" charset="0"/>
                <a:cs typeface="Consolas" panose="020B0609020204030204" pitchFamily="49" charset="0"/>
              </a:rPr>
              <a:t>Trinity</a:t>
            </a:r>
            <a:r>
              <a:rPr lang="en-US" sz="2000" b="0" i="0" dirty="0">
                <a:effectLst/>
                <a:latin typeface="Arial" panose="020B0604020202020204" pitchFamily="34" charset="0"/>
                <a:cs typeface="Arial" panose="020B0604020202020204" pitchFamily="34" charset="0"/>
              </a:rPr>
              <a:t> as input to </a:t>
            </a:r>
            <a:r>
              <a:rPr lang="en-US" sz="2000" dirty="0">
                <a:latin typeface="Consolas" panose="020B0609020204030204" pitchFamily="49" charset="0"/>
                <a:cs typeface="Consolas" panose="020B0609020204030204" pitchFamily="49" charset="0"/>
              </a:rPr>
              <a:t>PASA</a:t>
            </a:r>
            <a:r>
              <a:rPr lang="en-US" sz="2000" b="0" i="0" dirty="0">
                <a:effectLst/>
                <a:latin typeface="Arial" panose="020B0604020202020204" pitchFamily="34" charset="0"/>
                <a:cs typeface="Arial" panose="020B0604020202020204" pitchFamily="34" charset="0"/>
              </a:rPr>
              <a:t>  (Program to Assemble Spliced Alignments), which...</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aligns the newly assembled transcripts to the genome</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filters invalid alignments and transcripts likely to be artifacts of the RNA-Seq assembly process</a:t>
            </a:r>
          </a:p>
          <a:p>
            <a:pPr marL="800100" lvl="1" indent="-342900">
              <a:buFont typeface="+mj-lt"/>
              <a:buAutoNum type="alphaLcParenR"/>
            </a:pPr>
            <a:r>
              <a:rPr lang="en-US" sz="1600" b="0" i="0" dirty="0">
                <a:effectLst/>
                <a:latin typeface="Arial" panose="020B0604020202020204" pitchFamily="34" charset="0"/>
                <a:cs typeface="Arial" panose="020B0604020202020204" pitchFamily="34" charset="0"/>
              </a:rPr>
              <a:t>and reconstructs more complete transcripts using its alignment assembly algorithm</a:t>
            </a: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a:t>
            </a:r>
            <a:endParaRPr lang="en-US" sz="2200" dirty="0"/>
          </a:p>
        </p:txBody>
      </p:sp>
      <p:pic>
        <p:nvPicPr>
          <p:cNvPr id="6" name="Picture 5">
            <a:extLst>
              <a:ext uri="{FF2B5EF4-FFF2-40B4-BE49-F238E27FC236}">
                <a16:creationId xmlns:a16="http://schemas.microsoft.com/office/drawing/2014/main" id="{B03B8580-C943-1836-02D1-F21A13DCCEA1}"/>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096000" y="794656"/>
            <a:ext cx="8196942" cy="10826976"/>
          </a:xfrm>
          <a:prstGeom prst="rect">
            <a:avLst/>
          </a:prstGeom>
        </p:spPr>
      </p:pic>
      <p:sp>
        <p:nvSpPr>
          <p:cNvPr id="2" name="Rectangle 1">
            <a:extLst>
              <a:ext uri="{FF2B5EF4-FFF2-40B4-BE49-F238E27FC236}">
                <a16:creationId xmlns:a16="http://schemas.microsoft.com/office/drawing/2014/main" id="{DA086DE7-A8D8-3E52-4B32-4F8B7552727E}"/>
              </a:ext>
            </a:extLst>
          </p:cNvPr>
          <p:cNvSpPr/>
          <p:nvPr/>
        </p:nvSpPr>
        <p:spPr>
          <a:xfrm>
            <a:off x="11020926" y="2562726"/>
            <a:ext cx="1171074" cy="441559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A66FB83-B1FB-D41A-E7BA-9E52C8436A2C}"/>
              </a:ext>
            </a:extLst>
          </p:cNvPr>
          <p:cNvSpPr/>
          <p:nvPr/>
        </p:nvSpPr>
        <p:spPr>
          <a:xfrm>
            <a:off x="8057712" y="6733674"/>
            <a:ext cx="1171074" cy="272716"/>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F77736D-B8EA-A5F0-51A1-8735702604FA}"/>
              </a:ext>
            </a:extLst>
          </p:cNvPr>
          <p:cNvCxnSpPr>
            <a:cxnSpLocks/>
          </p:cNvCxnSpPr>
          <p:nvPr/>
        </p:nvCxnSpPr>
        <p:spPr>
          <a:xfrm>
            <a:off x="3977196" y="1091953"/>
            <a:ext cx="4509856" cy="88776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2D17CAE4-CEFB-4ED0-F899-CC6BC06B2109}"/>
              </a:ext>
            </a:extLst>
          </p:cNvPr>
          <p:cNvCxnSpPr>
            <a:cxnSpLocks/>
          </p:cNvCxnSpPr>
          <p:nvPr/>
        </p:nvCxnSpPr>
        <p:spPr>
          <a:xfrm flipV="1">
            <a:off x="3142695" y="1979720"/>
            <a:ext cx="5344357" cy="3906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2C152AB-256F-63DA-F27B-63F6AED1ABEA}"/>
              </a:ext>
            </a:extLst>
          </p:cNvPr>
          <p:cNvCxnSpPr>
            <a:cxnSpLocks/>
          </p:cNvCxnSpPr>
          <p:nvPr/>
        </p:nvCxnSpPr>
        <p:spPr>
          <a:xfrm flipV="1">
            <a:off x="4157221" y="1979720"/>
            <a:ext cx="4329831" cy="98972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36E88B3-2518-6795-F174-9D1EE180D354}"/>
              </a:ext>
            </a:extLst>
          </p:cNvPr>
          <p:cNvCxnSpPr>
            <a:cxnSpLocks/>
          </p:cNvCxnSpPr>
          <p:nvPr/>
        </p:nvCxnSpPr>
        <p:spPr>
          <a:xfrm flipV="1">
            <a:off x="2974019" y="3533313"/>
            <a:ext cx="5513033" cy="95435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C8E0D41-B6C1-E687-FF0B-F902C73FDD64}"/>
              </a:ext>
            </a:extLst>
          </p:cNvPr>
          <p:cNvCxnSpPr/>
          <p:nvPr/>
        </p:nvCxnSpPr>
        <p:spPr>
          <a:xfrm flipV="1">
            <a:off x="5282214" y="3533313"/>
            <a:ext cx="3204838" cy="155359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450E7A6-7073-11D0-26FF-1CED3F17C639}"/>
              </a:ext>
            </a:extLst>
          </p:cNvPr>
          <p:cNvCxnSpPr>
            <a:cxnSpLocks/>
          </p:cNvCxnSpPr>
          <p:nvPr/>
        </p:nvCxnSpPr>
        <p:spPr>
          <a:xfrm flipV="1">
            <a:off x="5282214" y="5015883"/>
            <a:ext cx="3284737" cy="7102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FD5AC3B-8A5A-9385-CD82-AC7A59927E32}"/>
              </a:ext>
            </a:extLst>
          </p:cNvPr>
          <p:cNvSpPr txBox="1"/>
          <p:nvPr/>
        </p:nvSpPr>
        <p:spPr>
          <a:xfrm>
            <a:off x="0" y="6611779"/>
            <a:ext cx="4242816" cy="246221"/>
          </a:xfrm>
          <a:prstGeom prst="rect">
            <a:avLst/>
          </a:prstGeom>
          <a:noFill/>
        </p:spPr>
        <p:txBody>
          <a:bodyPr wrap="square" rtlCol="0">
            <a:spAutoFit/>
          </a:bodyPr>
          <a:lstStyle/>
          <a:p>
            <a:r>
              <a:rPr lang="en-US" sz="1000" dirty="0">
                <a:solidFill>
                  <a:schemeClr val="bg1">
                    <a:lumMod val="50000"/>
                  </a:schemeClr>
                </a:solidFill>
                <a:latin typeface="Arial" panose="020B0604020202020204" pitchFamily="34" charset="0"/>
                <a:cs typeface="Arial" panose="020B0604020202020204" pitchFamily="34" charset="0"/>
              </a:rPr>
              <a:t>Figure: Raghavan et al., 2022</a:t>
            </a:r>
          </a:p>
        </p:txBody>
      </p:sp>
    </p:spTree>
    <p:extLst>
      <p:ext uri="{BB962C8B-B14F-4D97-AF65-F5344CB8AC3E}">
        <p14:creationId xmlns:p14="http://schemas.microsoft.com/office/powerpoint/2010/main" val="38242333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500"/>
                                        <p:tgtEl>
                                          <p:spTgt spid="3">
                                            <p:txEl>
                                              <p:pRg st="6" end="6"/>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500"/>
                                        <p:tgtEl>
                                          <p:spTgt spid="3">
                                            <p:txEl>
                                              <p:pRg st="7" end="7"/>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fade">
                                      <p:cBhvr>
                                        <p:cTn id="54" dur="500"/>
                                        <p:tgtEl>
                                          <p:spTgt spid="21"/>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3">
                                            <p:txEl>
                                              <p:pRg st="8" end="8"/>
                                            </p:txEl>
                                          </p:spTgt>
                                        </p:tgtEl>
                                        <p:attrNameLst>
                                          <p:attrName>style.visibility</p:attrName>
                                        </p:attrNameLst>
                                      </p:cBhvr>
                                      <p:to>
                                        <p:strVal val="visible"/>
                                      </p:to>
                                    </p:set>
                                    <p:animEffect transition="in" filter="fade">
                                      <p:cBhvr>
                                        <p:cTn id="59" dur="500"/>
                                        <p:tgtEl>
                                          <p:spTgt spid="3">
                                            <p:txEl>
                                              <p:pRg st="8" end="8"/>
                                            </p:txEl>
                                          </p:spTgt>
                                        </p:tgtEl>
                                      </p:cBhvr>
                                    </p:animEffect>
                                  </p:childTnLst>
                                </p:cTn>
                              </p:par>
                              <p:par>
                                <p:cTn id="60" presetID="10" presetClass="entr" presetSubtype="0" fill="hold" nodeType="withEffect">
                                  <p:stCondLst>
                                    <p:cond delay="0"/>
                                  </p:stCondLst>
                                  <p:childTnLst>
                                    <p:set>
                                      <p:cBhvr>
                                        <p:cTn id="61" dur="1" fill="hold">
                                          <p:stCondLst>
                                            <p:cond delay="0"/>
                                          </p:stCondLst>
                                        </p:cTn>
                                        <p:tgtEl>
                                          <p:spTgt spid="3">
                                            <p:txEl>
                                              <p:pRg st="9" end="9"/>
                                            </p:txEl>
                                          </p:spTgt>
                                        </p:tgtEl>
                                        <p:attrNameLst>
                                          <p:attrName>style.visibility</p:attrName>
                                        </p:attrNameLst>
                                      </p:cBhvr>
                                      <p:to>
                                        <p:strVal val="visible"/>
                                      </p:to>
                                    </p:set>
                                    <p:animEffect transition="in" filter="fade">
                                      <p:cBhvr>
                                        <p:cTn id="62" dur="500"/>
                                        <p:tgtEl>
                                          <p:spTgt spid="3">
                                            <p:txEl>
                                              <p:pRg st="9" end="9"/>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3">
                                            <p:txEl>
                                              <p:pRg st="10" end="10"/>
                                            </p:txEl>
                                          </p:spTgt>
                                        </p:tgtEl>
                                        <p:attrNameLst>
                                          <p:attrName>style.visibility</p:attrName>
                                        </p:attrNameLst>
                                      </p:cBhvr>
                                      <p:to>
                                        <p:strVal val="visible"/>
                                      </p:to>
                                    </p:set>
                                    <p:animEffect transition="in" filter="fade">
                                      <p:cBhvr>
                                        <p:cTn id="65" dur="500"/>
                                        <p:tgtEl>
                                          <p:spTgt spid="3">
                                            <p:txEl>
                                              <p:pRg st="10" end="10"/>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Effect transition="in" filter="fade">
                                      <p:cBhvr>
                                        <p:cTn id="68" dur="500"/>
                                        <p:tgtEl>
                                          <p:spTgt spid="3">
                                            <p:txEl>
                                              <p:pRg st="11" end="11"/>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23"/>
                                        </p:tgtEl>
                                        <p:attrNameLst>
                                          <p:attrName>style.visibility</p:attrName>
                                        </p:attrNameLst>
                                      </p:cBhvr>
                                      <p:to>
                                        <p:strVal val="visible"/>
                                      </p:to>
                                    </p:set>
                                    <p:animEffect transition="in" filter="fade">
                                      <p:cBhvr>
                                        <p:cTn id="73" dur="500"/>
                                        <p:tgtEl>
                                          <p:spTgt spid="23"/>
                                        </p:tgtEl>
                                      </p:cBhvr>
                                    </p:animEffect>
                                  </p:childTnLst>
                                </p:cTn>
                              </p:par>
                              <p:par>
                                <p:cTn id="74" presetID="10" presetClass="entr" presetSubtype="0" fill="hold" nodeType="withEffect">
                                  <p:stCondLst>
                                    <p:cond delay="0"/>
                                  </p:stCondLst>
                                  <p:childTnLst>
                                    <p:set>
                                      <p:cBhvr>
                                        <p:cTn id="75" dur="1" fill="hold">
                                          <p:stCondLst>
                                            <p:cond delay="0"/>
                                          </p:stCondLst>
                                        </p:cTn>
                                        <p:tgtEl>
                                          <p:spTgt spid="25"/>
                                        </p:tgtEl>
                                        <p:attrNameLst>
                                          <p:attrName>style.visibility</p:attrName>
                                        </p:attrNameLst>
                                      </p:cBhvr>
                                      <p:to>
                                        <p:strVal val="visible"/>
                                      </p:to>
                                    </p:set>
                                    <p:animEffect transition="in" filter="fade">
                                      <p:cBhvr>
                                        <p:cTn id="7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0220CE5F-043B-C5AB-32C0-C1CD8BA877D5}"/>
              </a:ext>
            </a:extLst>
          </p:cNvPr>
          <p:cNvPicPr>
            <a:picLocks noChangeAspect="1"/>
          </p:cNvPicPr>
          <p:nvPr/>
        </p:nvPicPr>
        <p:blipFill>
          <a:blip r:embed="rId2"/>
          <a:stretch>
            <a:fillRect/>
          </a:stretch>
        </p:blipFill>
        <p:spPr>
          <a:xfrm>
            <a:off x="2784227" y="794656"/>
            <a:ext cx="6623545" cy="6063344"/>
          </a:xfrm>
          <a:prstGeom prst="rect">
            <a:avLst/>
          </a:prstGeom>
        </p:spPr>
      </p:pic>
      <p:sp>
        <p:nvSpPr>
          <p:cNvPr id="6" name="Title 1">
            <a:extLst>
              <a:ext uri="{FF2B5EF4-FFF2-40B4-BE49-F238E27FC236}">
                <a16:creationId xmlns:a16="http://schemas.microsoft.com/office/drawing/2014/main" id="{6CD98497-F599-8B20-5477-09D78022E71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a:t>
            </a:r>
            <a:endParaRPr lang="en-US" sz="2200" dirty="0"/>
          </a:p>
        </p:txBody>
      </p:sp>
    </p:spTree>
    <p:extLst>
      <p:ext uri="{BB962C8B-B14F-4D97-AF65-F5344CB8AC3E}">
        <p14:creationId xmlns:p14="http://schemas.microsoft.com/office/powerpoint/2010/main" val="33090402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51B0C9-4732-5A99-902A-E6837EB7CF8E}"/>
              </a:ext>
            </a:extLst>
          </p:cNvPr>
          <p:cNvSpPr>
            <a:spLocks noGrp="1"/>
          </p:cNvSpPr>
          <p:nvPr>
            <p:ph idx="1"/>
          </p:nvPr>
        </p:nvSpPr>
        <p:spPr>
          <a:xfrm>
            <a:off x="0" y="794656"/>
            <a:ext cx="6096000" cy="5268687"/>
          </a:xfrm>
        </p:spPr>
        <p:txBody>
          <a:bodyPr>
            <a:normAutofit/>
          </a:bodyPr>
          <a:lstStyle/>
          <a:p>
            <a:r>
              <a:rPr lang="en-US" sz="2000" dirty="0">
                <a:latin typeface="Arial" panose="020B0604020202020204" pitchFamily="34" charset="0"/>
                <a:cs typeface="Arial" panose="020B0604020202020204" pitchFamily="34" charset="0"/>
              </a:rPr>
              <a:t>The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4tU-seq data contains spike-in sequences from another yeast species, </a:t>
            </a:r>
            <a:r>
              <a:rPr lang="en-US" sz="2000" i="1" dirty="0">
                <a:latin typeface="Arial" panose="020B0604020202020204" pitchFamily="34" charset="0"/>
                <a:cs typeface="Arial" panose="020B0604020202020204" pitchFamily="34" charset="0"/>
              </a:rPr>
              <a:t>K. lactis</a:t>
            </a:r>
          </a:p>
          <a:p>
            <a:r>
              <a:rPr lang="en-US" sz="2000" dirty="0">
                <a:latin typeface="Arial" panose="020B0604020202020204" pitchFamily="34" charset="0"/>
                <a:cs typeface="Arial" panose="020B0604020202020204" pitchFamily="34" charset="0"/>
              </a:rPr>
              <a:t>Data are aligned to a combined reference genome composed of </a:t>
            </a:r>
            <a:r>
              <a:rPr lang="en-US" sz="2000" i="1" dirty="0">
                <a:latin typeface="Arial" panose="020B0604020202020204" pitchFamily="34" charset="0"/>
                <a:cs typeface="Arial" panose="020B0604020202020204" pitchFamily="34" charset="0"/>
              </a:rPr>
              <a:t>S. cerevisiae</a:t>
            </a:r>
            <a:r>
              <a:rPr lang="en-US" sz="2000" dirty="0">
                <a:latin typeface="Arial" panose="020B0604020202020204" pitchFamily="34" charset="0"/>
                <a:cs typeface="Arial" panose="020B0604020202020204" pitchFamily="34" charset="0"/>
              </a:rPr>
              <a:t>, </a:t>
            </a:r>
            <a:r>
              <a:rPr lang="en-US" sz="2000" i="1" dirty="0">
                <a:latin typeface="Arial" panose="020B0604020202020204" pitchFamily="34" charset="0"/>
                <a:cs typeface="Arial" panose="020B0604020202020204" pitchFamily="34" charset="0"/>
              </a:rPr>
              <a:t>K. lactis</a:t>
            </a:r>
            <a:r>
              <a:rPr lang="en-US" sz="2000" dirty="0">
                <a:latin typeface="Arial" panose="020B0604020202020204" pitchFamily="34" charset="0"/>
                <a:cs typeface="Arial" panose="020B0604020202020204" pitchFamily="34" charset="0"/>
              </a:rPr>
              <a:t>, and the 20S RNA </a:t>
            </a:r>
            <a:r>
              <a:rPr lang="en-US" sz="2000" dirty="0" err="1">
                <a:latin typeface="Arial" panose="020B0604020202020204" pitchFamily="34" charset="0"/>
                <a:cs typeface="Arial" panose="020B0604020202020204" pitchFamily="34" charset="0"/>
              </a:rPr>
              <a:t>narnavirus</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Alignments to </a:t>
            </a:r>
            <a:r>
              <a:rPr lang="en-US" sz="2000" i="1" dirty="0">
                <a:latin typeface="Arial" panose="020B0604020202020204" pitchFamily="34" charset="0"/>
                <a:cs typeface="Arial" panose="020B0604020202020204" pitchFamily="34" charset="0"/>
              </a:rPr>
              <a:t>K. lactis</a:t>
            </a:r>
            <a:r>
              <a:rPr lang="en-US" sz="2000" dirty="0">
                <a:latin typeface="Arial" panose="020B0604020202020204" pitchFamily="34" charset="0"/>
                <a:cs typeface="Arial" panose="020B0604020202020204" pitchFamily="34" charset="0"/>
              </a:rPr>
              <a:t> and 20S sequences are removed</a:t>
            </a:r>
          </a:p>
        </p:txBody>
      </p:sp>
      <p:sp>
        <p:nvSpPr>
          <p:cNvPr id="4" name="Title 1">
            <a:extLst>
              <a:ext uri="{FF2B5EF4-FFF2-40B4-BE49-F238E27FC236}">
                <a16:creationId xmlns:a16="http://schemas.microsoft.com/office/drawing/2014/main" id="{7B6654B2-C663-080E-50DC-8A5669E9B9EC}"/>
              </a:ext>
            </a:extLst>
          </p:cNvPr>
          <p:cNvSpPr txBox="1">
            <a:spLocks/>
          </p:cNvSpPr>
          <p:nvPr/>
        </p:nvSpPr>
        <p:spPr>
          <a:xfrm>
            <a:off x="0" y="-1"/>
            <a:ext cx="12192000" cy="79465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a:solidFill>
                  <a:srgbClr val="737373"/>
                </a:solidFill>
                <a:latin typeface="Helvetica Neue" panose="02000503000000020004" pitchFamily="2" charset="0"/>
              </a:rPr>
              <a:t>What is it to make a custom transcriptome assembly?</a:t>
            </a:r>
            <a:endParaRPr lang="en-US" sz="2200" dirty="0"/>
          </a:p>
        </p:txBody>
      </p:sp>
      <p:pic>
        <p:nvPicPr>
          <p:cNvPr id="8" name="Picture 7">
            <a:extLst>
              <a:ext uri="{FF2B5EF4-FFF2-40B4-BE49-F238E27FC236}">
                <a16:creationId xmlns:a16="http://schemas.microsoft.com/office/drawing/2014/main" id="{EDE42818-59F4-EE5C-88FB-82CF38500312}"/>
              </a:ext>
            </a:extLst>
          </p:cNvPr>
          <p:cNvPicPr>
            <a:picLocks noChangeAspect="1"/>
          </p:cNvPicPr>
          <p:nvPr/>
        </p:nvPicPr>
        <p:blipFill>
          <a:blip r:embed="rId3"/>
          <a:stretch>
            <a:fillRect/>
          </a:stretch>
        </p:blipFill>
        <p:spPr>
          <a:xfrm>
            <a:off x="6581500" y="794656"/>
            <a:ext cx="5124999" cy="5604235"/>
          </a:xfrm>
          <a:prstGeom prst="rect">
            <a:avLst/>
          </a:prstGeom>
        </p:spPr>
      </p:pic>
      <p:sp>
        <p:nvSpPr>
          <p:cNvPr id="9" name="TextBox 8">
            <a:extLst>
              <a:ext uri="{FF2B5EF4-FFF2-40B4-BE49-F238E27FC236}">
                <a16:creationId xmlns:a16="http://schemas.microsoft.com/office/drawing/2014/main" id="{85D8FB97-C03B-E03A-7548-3B5AB6227D0B}"/>
              </a:ext>
            </a:extLst>
          </p:cNvPr>
          <p:cNvSpPr txBox="1"/>
          <p:nvPr/>
        </p:nvSpPr>
        <p:spPr>
          <a:xfrm>
            <a:off x="6485641" y="6351756"/>
            <a:ext cx="4441616" cy="246221"/>
          </a:xfrm>
          <a:prstGeom prst="rect">
            <a:avLst/>
          </a:prstGeom>
          <a:noFill/>
        </p:spPr>
        <p:txBody>
          <a:bodyPr wrap="square" rtlCol="0">
            <a:spAutoFit/>
          </a:bodyPr>
          <a:lstStyle/>
          <a:p>
            <a:r>
              <a:rPr lang="en-US" sz="1000" i="1" dirty="0">
                <a:solidFill>
                  <a:schemeClr val="bg1">
                    <a:lumMod val="50000"/>
                  </a:schemeClr>
                </a:solidFill>
                <a:latin typeface="Arial" panose="020B0604020202020204" pitchFamily="34" charset="0"/>
                <a:cs typeface="Arial" panose="020B0604020202020204" pitchFamily="34" charset="0"/>
              </a:rPr>
              <a:t>Handwritten notes for </a:t>
            </a:r>
            <a:r>
              <a:rPr lang="en-US" sz="1000" i="1" dirty="0" err="1">
                <a:solidFill>
                  <a:schemeClr val="bg1">
                    <a:lumMod val="50000"/>
                  </a:schemeClr>
                </a:solidFill>
                <a:latin typeface="Arial" panose="020B0604020202020204" pitchFamily="34" charset="0"/>
                <a:cs typeface="Arial" panose="020B0604020202020204" pitchFamily="34" charset="0"/>
              </a:rPr>
              <a:t>sussing</a:t>
            </a:r>
            <a:r>
              <a:rPr lang="en-US" sz="1000" i="1" dirty="0">
                <a:solidFill>
                  <a:schemeClr val="bg1">
                    <a:lumMod val="50000"/>
                  </a:schemeClr>
                </a:solidFill>
                <a:latin typeface="Arial" panose="020B0604020202020204" pitchFamily="34" charset="0"/>
                <a:cs typeface="Arial" panose="020B0604020202020204" pitchFamily="34" charset="0"/>
              </a:rPr>
              <a:t> out the preprocessing and alignment steps</a:t>
            </a:r>
          </a:p>
        </p:txBody>
      </p:sp>
    </p:spTree>
    <p:extLst>
      <p:ext uri="{BB962C8B-B14F-4D97-AF65-F5344CB8AC3E}">
        <p14:creationId xmlns:p14="http://schemas.microsoft.com/office/powerpoint/2010/main" val="224042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563</TotalTime>
  <Words>5293</Words>
  <Application>Microsoft Macintosh PowerPoint</Application>
  <PresentationFormat>Widescreen</PresentationFormat>
  <Paragraphs>364</Paragraphs>
  <Slides>17</Slides>
  <Notes>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-apple-system</vt:lpstr>
      <vt:lpstr>Arial</vt:lpstr>
      <vt:lpstr>ArialMT</vt:lpstr>
      <vt:lpstr>CaeciliaLTStd</vt:lpstr>
      <vt:lpstr>Calibri</vt:lpstr>
      <vt:lpstr>Calibri Light</vt:lpstr>
      <vt:lpstr>Consolas</vt:lpstr>
      <vt:lpstr>Courier</vt:lpstr>
      <vt:lpstr>Helvetica</vt:lpstr>
      <vt:lpstr>Helvetica Neue</vt:lpstr>
      <vt:lpstr>Lucida Grande</vt:lpstr>
      <vt:lpstr>Office Theme 2013 - 2022</vt:lpstr>
      <vt:lpstr>Introduction to the transcriptome assembly project</vt:lpstr>
      <vt:lpstr>This work necessitates the creation of a new transcriptome assembly built from the 4tU-seq data—but why? And what will we do with it?</vt:lpstr>
      <vt:lpstr>The 4tU-seq-derived assembly makes it possible to characterize cryptic transcription— but what does custom transcriptome assembly entail?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Central Problem </vt:lpstr>
      <vt:lpstr>Defining transcript boundaries is a key challenge </vt:lpstr>
      <vt:lpstr>Defining transcript boundaries is a key challenge cont. </vt:lpstr>
      <vt:lpstr>No mode is always best  </vt:lpstr>
      <vt:lpstr>Gene overlap mode generates small additional fragments – unclear if these are “real” or not</vt:lpstr>
      <vt:lpstr>Minimal Overlap can be better at capturing lowly expressed transcripts but this has drawbacks </vt:lpstr>
      <vt:lpstr>minimal_overlap may be better at capturing lowly expressed transcripts, but this has drawbacks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Alavattam, Kris</dc:creator>
  <cp:lastModifiedBy>Alavattam, Kris</cp:lastModifiedBy>
  <cp:revision>5</cp:revision>
  <dcterms:created xsi:type="dcterms:W3CDTF">2023-01-10T21:54:34Z</dcterms:created>
  <dcterms:modified xsi:type="dcterms:W3CDTF">2023-01-11T20:52:37Z</dcterms:modified>
</cp:coreProperties>
</file>

<file path=docProps/thumbnail.jpeg>
</file>